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notesMasterIdLst>
    <p:notesMasterId r:id="rId53"/>
  </p:notesMasterIdLst>
  <p:sldIdLst>
    <p:sldId id="366" r:id="rId2"/>
    <p:sldId id="264" r:id="rId3"/>
    <p:sldId id="284" r:id="rId4"/>
    <p:sldId id="367" r:id="rId5"/>
    <p:sldId id="292" r:id="rId6"/>
    <p:sldId id="372" r:id="rId7"/>
    <p:sldId id="369" r:id="rId8"/>
    <p:sldId id="373" r:id="rId9"/>
    <p:sldId id="374" r:id="rId10"/>
    <p:sldId id="375" r:id="rId11"/>
    <p:sldId id="370" r:id="rId12"/>
    <p:sldId id="376" r:id="rId13"/>
    <p:sldId id="377" r:id="rId14"/>
    <p:sldId id="371" r:id="rId15"/>
    <p:sldId id="378" r:id="rId16"/>
    <p:sldId id="379" r:id="rId17"/>
    <p:sldId id="368" r:id="rId18"/>
    <p:sldId id="293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278" r:id="rId27"/>
    <p:sldId id="328" r:id="rId28"/>
    <p:sldId id="406" r:id="rId29"/>
    <p:sldId id="407" r:id="rId30"/>
    <p:sldId id="410" r:id="rId31"/>
    <p:sldId id="408" r:id="rId32"/>
    <p:sldId id="409" r:id="rId33"/>
    <p:sldId id="387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397" r:id="rId44"/>
    <p:sldId id="398" r:id="rId45"/>
    <p:sldId id="399" r:id="rId46"/>
    <p:sldId id="400" r:id="rId47"/>
    <p:sldId id="401" r:id="rId48"/>
    <p:sldId id="402" r:id="rId49"/>
    <p:sldId id="403" r:id="rId50"/>
    <p:sldId id="405" r:id="rId51"/>
    <p:sldId id="404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3"/>
  </p:normalViewPr>
  <p:slideViewPr>
    <p:cSldViewPr snapToGrid="0">
      <p:cViewPr varScale="1">
        <p:scale>
          <a:sx n="101" d="100"/>
          <a:sy n="101" d="100"/>
        </p:scale>
        <p:origin x="1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8T07:38:04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2189 3449 24575,'-18'0'0,"-18"0"0,-42 0 0,21 0 0,-6 0 0,-15 0 0,-3 0 0,-7 0 0,0 0 0,-3 0 0,1 0 0,0 0 0,-1 0 0,3 1 0,0-2 0,5 0 0,2-4 0,8-2 0,3-5 0,7-4 0,2-4 0,6-5 0,4-4 0,2-2 0,2-2 0,4-2 0,2-2 0,5-1 0,3-2 0,3-2 0,2-1 0,2-5 0,2-2 0,0-7 0,3-2 0,0-10 0,3-4 0,0-10 0,2-3 0,2-7 0,3-2 0,2 0 0,3 1 0,1 4 0,2 2 0,1 7 0,1 4 0,1 8 0,0 2 0,0 7 0,0 2 0,2 3 0,3 1 0,4 2 0,3 1 0,6-2 0,4 2 0,5-2 0,3 2 0,3-2 0,4 1 0,5-2 0,5 0 0,8-5 0,6 0 0,7-2 0,3 2 0,3 0 0,1 2 0,-4 5 0,-1 2 0,-10 9 0,-1 2 0,-4 5 0,-1 1 0,1 4 0,1 0 0,9-1 0,3 0 0,6-1 0,2 2 0,0 0 0,-1 3 0,-7 4 0,-4 3 0,-12 7 0,-4 2 0,33 1 0,-6 7 0,13 2 0,-36 0 0,2 0 0,4 2 0,1 0 0,3 3 0,1 3 0,3 4 0,-1 3 0,0 3 0,0 2 0,1 2 0,-1 1 0,-2 1 0,-1-1 0,-5-1 0,-1 0 0,-2 0 0,-1 1 0,-2 0 0,0 0 0,1 1 0,1 0 0,2 2 0,1 0 0,0 2 0,-1 0 0,-3-1 0,-2 0 0,-5-1 0,-2 0 0,35 28 0,-2 4 0,-36-26 0,0 3 0,1 1 0,-1 0 0,-1 0 0,-3 0 0,25 27 0,-13-5 0,-11-5 0,-5-2 0,-6 1 0,-3 1 0,-4 1 0,-3 1 0,-5 5 0,-5 7 0,-5 11 0,-1 9 0,0 4 0,-1-1 0,-5 2 0,-8 4 0,3-47 0,-1 0 0,-2 1 0,0-1 0,-17 41 0,-1-13 0,-2-8 0,-3-4 0,-3-2 0,-1-2 0,-2-6 0,-1-8 0,-2-3 0,-6 0 0,-6 3 0,-7 3 0,-1 0 0,-1-3 0,0 0 0,3-6 0,2-4 0,3-7 0,7-7 0,1-3 0,3-2 0,1 0 0,-2 0 0,0 0 0,-4 0 0,-5 1 0,-4 0 0,-3 0 0,5-1 0,4-3 0,3-3 0,0-2 0,0-2 0,2-1 0,6 0 0,5-1 0,0-1 0,5 1 0,1 0 0,2-1 0,5 0 0,-2 1 0,0 0 0,-1 2 0,3-1 0,6-1 0,7-3 0,3-1 0,3 0 0,0-2 0,1-5-1696,1-12 0,3 9 0,2-7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DD388-D29B-7342-A14F-21AEF74A3D70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BB0AD-6809-4D48-B652-1FD0DA3E3A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4259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BB0AD-6809-4D48-B652-1FD0DA3E3A6F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487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BB0AD-6809-4D48-B652-1FD0DA3E3A6F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5234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BB0AD-6809-4D48-B652-1FD0DA3E3A6F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0361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1808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780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9641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2370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733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328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67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085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1380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3579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2234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EDEFB3D-A5AC-3644-8B79-A9328A7C4CD4}" type="datetimeFigureOut">
              <a:rPr kumimoji="1" lang="zh-TW" altLang="en-US" smtClean="0"/>
              <a:t>2023/12/29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E6A284A-3910-F242-B908-F6F99CB9B1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365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7DB13207-31EC-7F7C-E7C2-BB999D99CCCB}"/>
              </a:ext>
            </a:extLst>
          </p:cNvPr>
          <p:cNvSpPr txBox="1">
            <a:spLocks/>
          </p:cNvSpPr>
          <p:nvPr/>
        </p:nvSpPr>
        <p:spPr bwMode="blackWhite">
          <a:xfrm>
            <a:off x="2231136" y="2451860"/>
            <a:ext cx="7729728" cy="11887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判斷糖尿病視網膜病變系統</a:t>
            </a:r>
            <a:endParaRPr lang="zh-TW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45527CD-B28D-8716-0A34-25ADC1597C5C}"/>
              </a:ext>
            </a:extLst>
          </p:cNvPr>
          <p:cNvSpPr txBox="1"/>
          <p:nvPr/>
        </p:nvSpPr>
        <p:spPr>
          <a:xfrm>
            <a:off x="9960864" y="6068292"/>
            <a:ext cx="3175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組員：何翊</a:t>
            </a:r>
          </a:p>
        </p:txBody>
      </p:sp>
    </p:spTree>
    <p:extLst>
      <p:ext uri="{BB962C8B-B14F-4D97-AF65-F5344CB8AC3E}">
        <p14:creationId xmlns:p14="http://schemas.microsoft.com/office/powerpoint/2010/main" val="301369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7E09C5C-F46F-EFA7-1DA6-23C8392E145B}"/>
              </a:ext>
            </a:extLst>
          </p:cNvPr>
          <p:cNvSpPr txBox="1"/>
          <p:nvPr/>
        </p:nvSpPr>
        <p:spPr>
          <a:xfrm>
            <a:off x="4661400" y="2725849"/>
            <a:ext cx="5475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註冊成功</a:t>
            </a:r>
            <a:r>
              <a:rPr lang="en-US" altLang="zh-TW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!!!!!</a:t>
            </a:r>
            <a:endParaRPr kumimoji="1" lang="zh-TW" altLang="en-US" sz="2800" dirty="0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D9F2B4CD-5504-EE98-DEF8-C9F5C7A44E22}"/>
              </a:ext>
            </a:extLst>
          </p:cNvPr>
          <p:cNvSpPr/>
          <p:nvPr/>
        </p:nvSpPr>
        <p:spPr>
          <a:xfrm>
            <a:off x="3994212" y="3425412"/>
            <a:ext cx="3610919" cy="5232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請點擊並重新回到登入頁面</a:t>
            </a:r>
          </a:p>
        </p:txBody>
      </p:sp>
    </p:spTree>
    <p:extLst>
      <p:ext uri="{BB962C8B-B14F-4D97-AF65-F5344CB8AC3E}">
        <p14:creationId xmlns:p14="http://schemas.microsoft.com/office/powerpoint/2010/main" val="1273992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0E02820-26D5-08A9-01CD-7A3E49AD80C7}"/>
              </a:ext>
            </a:extLst>
          </p:cNvPr>
          <p:cNvSpPr/>
          <p:nvPr/>
        </p:nvSpPr>
        <p:spPr>
          <a:xfrm>
            <a:off x="0" y="0"/>
            <a:ext cx="12192000" cy="8312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/>
              <a:t>忘記密碼</a:t>
            </a:r>
          </a:p>
        </p:txBody>
      </p:sp>
      <p:pic>
        <p:nvPicPr>
          <p:cNvPr id="25" name="圖片 24" descr="一張含有 黑色, 黑暗 的圖片&#10;&#10;自動產生的描述">
            <a:extLst>
              <a:ext uri="{FF2B5EF4-FFF2-40B4-BE49-F238E27FC236}">
                <a16:creationId xmlns:a16="http://schemas.microsoft.com/office/drawing/2014/main" id="{C1EFF5C0-CE58-6B89-0B27-E2EFD44E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288636"/>
            <a:ext cx="317500" cy="254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7E09C5C-F46F-EFA7-1DA6-23C8392E145B}"/>
              </a:ext>
            </a:extLst>
          </p:cNvPr>
          <p:cNvSpPr txBox="1"/>
          <p:nvPr/>
        </p:nvSpPr>
        <p:spPr>
          <a:xfrm>
            <a:off x="4072271" y="1967023"/>
            <a:ext cx="28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請輸入帳號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E58334E-EB4D-3AEE-E013-FA77471BA820}"/>
              </a:ext>
            </a:extLst>
          </p:cNvPr>
          <p:cNvSpPr txBox="1"/>
          <p:nvPr/>
        </p:nvSpPr>
        <p:spPr>
          <a:xfrm>
            <a:off x="4072271" y="2853069"/>
            <a:ext cx="415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請輸入你喜歡的動物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創建帳號時填的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</a:t>
            </a:r>
            <a:endParaRPr kumimoji="1" lang="zh-TW" altLang="en-US" dirty="0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D9F2B4CD-5504-EE98-DEF8-C9F5C7A44E22}"/>
              </a:ext>
            </a:extLst>
          </p:cNvPr>
          <p:cNvSpPr/>
          <p:nvPr/>
        </p:nvSpPr>
        <p:spPr>
          <a:xfrm>
            <a:off x="4097079" y="2427766"/>
            <a:ext cx="3069265" cy="3721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425B71B5-EC91-CF0B-DBB8-6E93D09FB1E7}"/>
              </a:ext>
            </a:extLst>
          </p:cNvPr>
          <p:cNvSpPr/>
          <p:nvPr/>
        </p:nvSpPr>
        <p:spPr>
          <a:xfrm>
            <a:off x="4097079" y="3293283"/>
            <a:ext cx="3069265" cy="3721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7E4E982B-9C26-694E-0FF4-8C2B711D3D64}"/>
              </a:ext>
            </a:extLst>
          </p:cNvPr>
          <p:cNvSpPr/>
          <p:nvPr/>
        </p:nvSpPr>
        <p:spPr>
          <a:xfrm>
            <a:off x="4072271" y="4711997"/>
            <a:ext cx="751369" cy="3721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送出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03FA414-3D81-21BE-8A9E-2061D0D29675}"/>
              </a:ext>
            </a:extLst>
          </p:cNvPr>
          <p:cNvSpPr txBox="1"/>
          <p:nvPr/>
        </p:nvSpPr>
        <p:spPr>
          <a:xfrm>
            <a:off x="9626011" y="6402226"/>
            <a:ext cx="28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糖尿病視網膜病變系統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DCAEAF-0540-566C-5834-C1713E352179}"/>
              </a:ext>
            </a:extLst>
          </p:cNvPr>
          <p:cNvSpPr txBox="1"/>
          <p:nvPr/>
        </p:nvSpPr>
        <p:spPr>
          <a:xfrm>
            <a:off x="4072270" y="3715778"/>
            <a:ext cx="415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請輸入新密碼</a:t>
            </a:r>
            <a:endParaRPr kumimoji="1" lang="en-US" altLang="zh-TW" dirty="0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EDC66977-2FA3-C56E-80B5-C228C1EC38ED}"/>
              </a:ext>
            </a:extLst>
          </p:cNvPr>
          <p:cNvSpPr/>
          <p:nvPr/>
        </p:nvSpPr>
        <p:spPr>
          <a:xfrm>
            <a:off x="4072270" y="4180063"/>
            <a:ext cx="3069265" cy="3721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6733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7E09C5C-F46F-EFA7-1DA6-23C8392E145B}"/>
              </a:ext>
            </a:extLst>
          </p:cNvPr>
          <p:cNvSpPr txBox="1"/>
          <p:nvPr/>
        </p:nvSpPr>
        <p:spPr>
          <a:xfrm>
            <a:off x="3798942" y="2689173"/>
            <a:ext cx="5475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帳號或動物驗證錯誤</a:t>
            </a:r>
            <a:r>
              <a:rPr lang="en-US" altLang="zh-TW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!!!!!</a:t>
            </a:r>
            <a:endParaRPr kumimoji="1" lang="zh-TW" altLang="en-US" sz="2800" dirty="0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D9F2B4CD-5504-EE98-DEF8-C9F5C7A44E22}"/>
              </a:ext>
            </a:extLst>
          </p:cNvPr>
          <p:cNvSpPr/>
          <p:nvPr/>
        </p:nvSpPr>
        <p:spPr>
          <a:xfrm>
            <a:off x="3994212" y="3425412"/>
            <a:ext cx="3610919" cy="5232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請點擊並重新回到登入頁面</a:t>
            </a: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A4FC33A9-A6A3-40B7-6050-8A2A0D0657FA}"/>
              </a:ext>
            </a:extLst>
          </p:cNvPr>
          <p:cNvSpPr/>
          <p:nvPr/>
        </p:nvSpPr>
        <p:spPr>
          <a:xfrm>
            <a:off x="3994212" y="4168827"/>
            <a:ext cx="3610919" cy="5232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請點擊並重新回到忘記密碼頁面</a:t>
            </a:r>
          </a:p>
        </p:txBody>
      </p:sp>
    </p:spTree>
    <p:extLst>
      <p:ext uri="{BB962C8B-B14F-4D97-AF65-F5344CB8AC3E}">
        <p14:creationId xmlns:p14="http://schemas.microsoft.com/office/powerpoint/2010/main" val="1743999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7E09C5C-F46F-EFA7-1DA6-23C8392E145B}"/>
              </a:ext>
            </a:extLst>
          </p:cNvPr>
          <p:cNvSpPr txBox="1"/>
          <p:nvPr/>
        </p:nvSpPr>
        <p:spPr>
          <a:xfrm>
            <a:off x="4398642" y="2725849"/>
            <a:ext cx="5475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密碼更新成功</a:t>
            </a:r>
            <a:r>
              <a:rPr lang="en-US" altLang="zh-TW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!!!!!</a:t>
            </a:r>
            <a:endParaRPr kumimoji="1" lang="zh-TW" altLang="en-US" sz="2800" dirty="0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D9F2B4CD-5504-EE98-DEF8-C9F5C7A44E22}"/>
              </a:ext>
            </a:extLst>
          </p:cNvPr>
          <p:cNvSpPr/>
          <p:nvPr/>
        </p:nvSpPr>
        <p:spPr>
          <a:xfrm>
            <a:off x="3994212" y="3425412"/>
            <a:ext cx="3610919" cy="5232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請點擊並重新回到登入頁面</a:t>
            </a:r>
          </a:p>
        </p:txBody>
      </p:sp>
    </p:spTree>
    <p:extLst>
      <p:ext uri="{BB962C8B-B14F-4D97-AF65-F5344CB8AC3E}">
        <p14:creationId xmlns:p14="http://schemas.microsoft.com/office/powerpoint/2010/main" val="401116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0E02820-26D5-08A9-01CD-7A3E49AD80C7}"/>
              </a:ext>
            </a:extLst>
          </p:cNvPr>
          <p:cNvSpPr/>
          <p:nvPr/>
        </p:nvSpPr>
        <p:spPr>
          <a:xfrm>
            <a:off x="0" y="0"/>
            <a:ext cx="12192000" cy="8312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刪除帳號</a:t>
            </a:r>
            <a:endParaRPr kumimoji="1" lang="zh-TW" altLang="en-US" sz="2400" dirty="0"/>
          </a:p>
        </p:txBody>
      </p:sp>
      <p:pic>
        <p:nvPicPr>
          <p:cNvPr id="25" name="圖片 24" descr="一張含有 黑色, 黑暗 的圖片&#10;&#10;自動產生的描述">
            <a:extLst>
              <a:ext uri="{FF2B5EF4-FFF2-40B4-BE49-F238E27FC236}">
                <a16:creationId xmlns:a16="http://schemas.microsoft.com/office/drawing/2014/main" id="{C1EFF5C0-CE58-6B89-0B27-E2EFD44E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288636"/>
            <a:ext cx="317500" cy="254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7E09C5C-F46F-EFA7-1DA6-23C8392E145B}"/>
              </a:ext>
            </a:extLst>
          </p:cNvPr>
          <p:cNvSpPr txBox="1"/>
          <p:nvPr/>
        </p:nvSpPr>
        <p:spPr>
          <a:xfrm>
            <a:off x="4072271" y="1967023"/>
            <a:ext cx="28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請輸入要刪除的帳號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E58334E-EB4D-3AEE-E013-FA77471BA820}"/>
              </a:ext>
            </a:extLst>
          </p:cNvPr>
          <p:cNvSpPr txBox="1"/>
          <p:nvPr/>
        </p:nvSpPr>
        <p:spPr>
          <a:xfrm>
            <a:off x="4017335" y="2898774"/>
            <a:ext cx="415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請輸入要刪除的密碼</a:t>
            </a:r>
            <a:endParaRPr kumimoji="1" lang="zh-TW" altLang="en-US" dirty="0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D9F2B4CD-5504-EE98-DEF8-C9F5C7A44E22}"/>
              </a:ext>
            </a:extLst>
          </p:cNvPr>
          <p:cNvSpPr/>
          <p:nvPr/>
        </p:nvSpPr>
        <p:spPr>
          <a:xfrm>
            <a:off x="4097079" y="2427766"/>
            <a:ext cx="3069265" cy="3721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425B71B5-EC91-CF0B-DBB8-6E93D09FB1E7}"/>
              </a:ext>
            </a:extLst>
          </p:cNvPr>
          <p:cNvSpPr/>
          <p:nvPr/>
        </p:nvSpPr>
        <p:spPr>
          <a:xfrm>
            <a:off x="4097079" y="3293283"/>
            <a:ext cx="3069265" cy="3721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7E4E982B-9C26-694E-0FF4-8C2B711D3D64}"/>
              </a:ext>
            </a:extLst>
          </p:cNvPr>
          <p:cNvSpPr/>
          <p:nvPr/>
        </p:nvSpPr>
        <p:spPr>
          <a:xfrm>
            <a:off x="4072271" y="4711997"/>
            <a:ext cx="751369" cy="3721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送出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03FA414-3D81-21BE-8A9E-2061D0D29675}"/>
              </a:ext>
            </a:extLst>
          </p:cNvPr>
          <p:cNvSpPr txBox="1"/>
          <p:nvPr/>
        </p:nvSpPr>
        <p:spPr>
          <a:xfrm>
            <a:off x="9626011" y="6402226"/>
            <a:ext cx="28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糖尿病視網膜病變系統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DCAEAF-0540-566C-5834-C1713E352179}"/>
              </a:ext>
            </a:extLst>
          </p:cNvPr>
          <p:cNvSpPr txBox="1"/>
          <p:nvPr/>
        </p:nvSpPr>
        <p:spPr>
          <a:xfrm>
            <a:off x="4072270" y="3781310"/>
            <a:ext cx="415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請輸入你喜歡的動物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創建帳號時填的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</a:t>
            </a:r>
            <a:endParaRPr kumimoji="1" lang="en-US" altLang="zh-TW" dirty="0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EDC66977-2FA3-C56E-80B5-C228C1EC38ED}"/>
              </a:ext>
            </a:extLst>
          </p:cNvPr>
          <p:cNvSpPr/>
          <p:nvPr/>
        </p:nvSpPr>
        <p:spPr>
          <a:xfrm>
            <a:off x="4072270" y="4180063"/>
            <a:ext cx="3069265" cy="3721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9518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7E09C5C-F46F-EFA7-1DA6-23C8392E145B}"/>
              </a:ext>
            </a:extLst>
          </p:cNvPr>
          <p:cNvSpPr txBox="1"/>
          <p:nvPr/>
        </p:nvSpPr>
        <p:spPr>
          <a:xfrm>
            <a:off x="3581144" y="2689173"/>
            <a:ext cx="5475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帳號或密碼或動物驗證錯誤</a:t>
            </a:r>
            <a:r>
              <a:rPr lang="en-US" altLang="zh-TW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!!!!!</a:t>
            </a:r>
            <a:endParaRPr kumimoji="1" lang="zh-TW" altLang="en-US" sz="2800" dirty="0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D9F2B4CD-5504-EE98-DEF8-C9F5C7A44E22}"/>
              </a:ext>
            </a:extLst>
          </p:cNvPr>
          <p:cNvSpPr/>
          <p:nvPr/>
        </p:nvSpPr>
        <p:spPr>
          <a:xfrm>
            <a:off x="3994212" y="3425412"/>
            <a:ext cx="3610919" cy="5232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請點擊並重新回到登入頁面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03FA414-3D81-21BE-8A9E-2061D0D29675}"/>
              </a:ext>
            </a:extLst>
          </p:cNvPr>
          <p:cNvSpPr txBox="1"/>
          <p:nvPr/>
        </p:nvSpPr>
        <p:spPr>
          <a:xfrm>
            <a:off x="9626011" y="6402226"/>
            <a:ext cx="28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]</a:t>
            </a:r>
            <a:endParaRPr kumimoji="1" lang="zh-TW" altLang="en-US" dirty="0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A4FC33A9-A6A3-40B7-6050-8A2A0D0657FA}"/>
              </a:ext>
            </a:extLst>
          </p:cNvPr>
          <p:cNvSpPr/>
          <p:nvPr/>
        </p:nvSpPr>
        <p:spPr>
          <a:xfrm>
            <a:off x="3994212" y="4168827"/>
            <a:ext cx="3610919" cy="5232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請點擊並重新回到刪除帳號頁面</a:t>
            </a:r>
          </a:p>
        </p:txBody>
      </p:sp>
    </p:spTree>
    <p:extLst>
      <p:ext uri="{BB962C8B-B14F-4D97-AF65-F5344CB8AC3E}">
        <p14:creationId xmlns:p14="http://schemas.microsoft.com/office/powerpoint/2010/main" val="4759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7E09C5C-F46F-EFA7-1DA6-23C8392E145B}"/>
              </a:ext>
            </a:extLst>
          </p:cNvPr>
          <p:cNvSpPr txBox="1"/>
          <p:nvPr/>
        </p:nvSpPr>
        <p:spPr>
          <a:xfrm>
            <a:off x="4398642" y="2725849"/>
            <a:ext cx="5475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成功刪除帳號</a:t>
            </a:r>
            <a:r>
              <a:rPr lang="en-US" altLang="zh-TW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!!!!!</a:t>
            </a:r>
            <a:endParaRPr kumimoji="1" lang="zh-TW" altLang="en-US" sz="2800" dirty="0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D9F2B4CD-5504-EE98-DEF8-C9F5C7A44E22}"/>
              </a:ext>
            </a:extLst>
          </p:cNvPr>
          <p:cNvSpPr/>
          <p:nvPr/>
        </p:nvSpPr>
        <p:spPr>
          <a:xfrm>
            <a:off x="3994212" y="3425412"/>
            <a:ext cx="3610919" cy="5232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請點擊並重新回到登入頁面</a:t>
            </a:r>
          </a:p>
        </p:txBody>
      </p:sp>
    </p:spTree>
    <p:extLst>
      <p:ext uri="{BB962C8B-B14F-4D97-AF65-F5344CB8AC3E}">
        <p14:creationId xmlns:p14="http://schemas.microsoft.com/office/powerpoint/2010/main" val="1993736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0E02820-26D5-08A9-01CD-7A3E49AD80C7}"/>
              </a:ext>
            </a:extLst>
          </p:cNvPr>
          <p:cNvSpPr/>
          <p:nvPr/>
        </p:nvSpPr>
        <p:spPr>
          <a:xfrm>
            <a:off x="0" y="0"/>
            <a:ext cx="12192000" cy="8312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/>
              <a:t>單張照片上傳區</a:t>
            </a:r>
          </a:p>
        </p:txBody>
      </p:sp>
      <p:pic>
        <p:nvPicPr>
          <p:cNvPr id="25" name="圖片 24" descr="一張含有 黑色, 黑暗 的圖片&#10;&#10;自動產生的描述">
            <a:extLst>
              <a:ext uri="{FF2B5EF4-FFF2-40B4-BE49-F238E27FC236}">
                <a16:creationId xmlns:a16="http://schemas.microsoft.com/office/drawing/2014/main" id="{C1EFF5C0-CE58-6B89-0B27-E2EFD44E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288636"/>
            <a:ext cx="317500" cy="254000"/>
          </a:xfrm>
          <a:prstGeom prst="rect">
            <a:avLst/>
          </a:prstGeom>
        </p:spPr>
      </p:pic>
      <p:pic>
        <p:nvPicPr>
          <p:cNvPr id="53" name="圖片 52" descr="一張含有 黑色, 黑暗 的圖片&#10;&#10;自動產生的描述">
            <a:extLst>
              <a:ext uri="{FF2B5EF4-FFF2-40B4-BE49-F238E27FC236}">
                <a16:creationId xmlns:a16="http://schemas.microsoft.com/office/drawing/2014/main" id="{1B5C084A-6CA8-3867-8272-17D00DC6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0" y="2955059"/>
            <a:ext cx="698500" cy="698500"/>
          </a:xfrm>
          <a:prstGeom prst="rect">
            <a:avLst/>
          </a:prstGeom>
        </p:spPr>
      </p:pic>
      <p:sp>
        <p:nvSpPr>
          <p:cNvPr id="54" name="圓角矩形 53">
            <a:extLst>
              <a:ext uri="{FF2B5EF4-FFF2-40B4-BE49-F238E27FC236}">
                <a16:creationId xmlns:a16="http://schemas.microsoft.com/office/drawing/2014/main" id="{C1CBC9C7-A08D-5144-762F-E2D61D1F16A9}"/>
              </a:ext>
            </a:extLst>
          </p:cNvPr>
          <p:cNvSpPr/>
          <p:nvPr/>
        </p:nvSpPr>
        <p:spPr>
          <a:xfrm>
            <a:off x="3131127" y="1981200"/>
            <a:ext cx="5860473" cy="2798618"/>
          </a:xfrm>
          <a:prstGeom prst="round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F4637548-CA38-2034-290E-394C3ECF32DD}"/>
              </a:ext>
            </a:extLst>
          </p:cNvPr>
          <p:cNvSpPr txBox="1"/>
          <p:nvPr/>
        </p:nvSpPr>
        <p:spPr>
          <a:xfrm>
            <a:off x="0" y="546808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/>
              <a:t>點選虛線內         圖案</a:t>
            </a:r>
            <a:r>
              <a:rPr lang="zh-TW" altLang="en-US" sz="2400" dirty="0">
                <a:solidFill>
                  <a:schemeClr val="tx1"/>
                </a:solidFill>
                <a:effectLst/>
              </a:rPr>
              <a:t>選擇單張照片上傳</a:t>
            </a:r>
            <a:endParaRPr kumimoji="1" lang="zh-TW" altLang="en-US" sz="2400" dirty="0"/>
          </a:p>
        </p:txBody>
      </p:sp>
      <p:pic>
        <p:nvPicPr>
          <p:cNvPr id="56" name="圖片 55" descr="一張含有 黑色, 黑暗 的圖片&#10;&#10;自動產生的描述">
            <a:extLst>
              <a:ext uri="{FF2B5EF4-FFF2-40B4-BE49-F238E27FC236}">
                <a16:creationId xmlns:a16="http://schemas.microsoft.com/office/drawing/2014/main" id="{59F48EFA-A51B-37F6-56DE-686CA3544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586" y="5367192"/>
            <a:ext cx="457200" cy="4572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1854EFF-BC26-842E-607F-C537AC598289}"/>
              </a:ext>
            </a:extLst>
          </p:cNvPr>
          <p:cNvSpPr txBox="1"/>
          <p:nvPr/>
        </p:nvSpPr>
        <p:spPr>
          <a:xfrm>
            <a:off x="9626011" y="6402226"/>
            <a:ext cx="28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糖尿病視網膜病變系統</a:t>
            </a:r>
          </a:p>
        </p:txBody>
      </p:sp>
    </p:spTree>
    <p:extLst>
      <p:ext uri="{BB962C8B-B14F-4D97-AF65-F5344CB8AC3E}">
        <p14:creationId xmlns:p14="http://schemas.microsoft.com/office/powerpoint/2010/main" val="2078053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0E02820-26D5-08A9-01CD-7A3E49AD80C7}"/>
              </a:ext>
            </a:extLst>
          </p:cNvPr>
          <p:cNvSpPr/>
          <p:nvPr/>
        </p:nvSpPr>
        <p:spPr>
          <a:xfrm>
            <a:off x="0" y="0"/>
            <a:ext cx="12192000" cy="8312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/>
              <a:t>單張照片上傳區</a:t>
            </a:r>
          </a:p>
        </p:txBody>
      </p:sp>
      <p:pic>
        <p:nvPicPr>
          <p:cNvPr id="25" name="圖片 24" descr="一張含有 黑色, 黑暗 的圖片&#10;&#10;自動產生的描述">
            <a:extLst>
              <a:ext uri="{FF2B5EF4-FFF2-40B4-BE49-F238E27FC236}">
                <a16:creationId xmlns:a16="http://schemas.microsoft.com/office/drawing/2014/main" id="{C1EFF5C0-CE58-6B89-0B27-E2EFD44E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288636"/>
            <a:ext cx="317500" cy="25400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77B97064-70CC-2947-907F-D85A7FE04667}"/>
              </a:ext>
            </a:extLst>
          </p:cNvPr>
          <p:cNvGrpSpPr/>
          <p:nvPr/>
        </p:nvGrpSpPr>
        <p:grpSpPr>
          <a:xfrm>
            <a:off x="3740727" y="1950422"/>
            <a:ext cx="5860473" cy="2798618"/>
            <a:chOff x="3740727" y="1950422"/>
            <a:chExt cx="5860473" cy="2798618"/>
          </a:xfrm>
        </p:grpSpPr>
        <p:pic>
          <p:nvPicPr>
            <p:cNvPr id="53" name="圖片 52" descr="一張含有 黑色, 黑暗 的圖片&#10;&#10;自動產生的描述">
              <a:extLst>
                <a:ext uri="{FF2B5EF4-FFF2-40B4-BE49-F238E27FC236}">
                  <a16:creationId xmlns:a16="http://schemas.microsoft.com/office/drawing/2014/main" id="{1B5C084A-6CA8-3867-8272-17D00DC6F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1713" y="3000481"/>
              <a:ext cx="698500" cy="698500"/>
            </a:xfrm>
            <a:prstGeom prst="rect">
              <a:avLst/>
            </a:prstGeom>
          </p:spPr>
        </p:pic>
        <p:sp>
          <p:nvSpPr>
            <p:cNvPr id="54" name="圓角矩形 53">
              <a:extLst>
                <a:ext uri="{FF2B5EF4-FFF2-40B4-BE49-F238E27FC236}">
                  <a16:creationId xmlns:a16="http://schemas.microsoft.com/office/drawing/2014/main" id="{C1CBC9C7-A08D-5144-762F-E2D61D1F16A9}"/>
                </a:ext>
              </a:extLst>
            </p:cNvPr>
            <p:cNvSpPr/>
            <p:nvPr/>
          </p:nvSpPr>
          <p:spPr>
            <a:xfrm>
              <a:off x="3740727" y="1950422"/>
              <a:ext cx="5860473" cy="2798618"/>
            </a:xfrm>
            <a:prstGeom prst="roundRect">
              <a:avLst/>
            </a:prstGeom>
            <a:noFill/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F4637548-CA38-2034-290E-394C3ECF32DD}"/>
              </a:ext>
            </a:extLst>
          </p:cNvPr>
          <p:cNvSpPr txBox="1"/>
          <p:nvPr/>
        </p:nvSpPr>
        <p:spPr>
          <a:xfrm>
            <a:off x="0" y="546808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             </a:t>
            </a:r>
            <a:r>
              <a:rPr kumimoji="1" lang="zh-TW" altLang="en-US" sz="2400" dirty="0"/>
              <a:t>點選虛線內         圖案</a:t>
            </a:r>
            <a:r>
              <a:rPr lang="zh-TW" altLang="en-US" sz="2400" dirty="0">
                <a:solidFill>
                  <a:schemeClr val="tx1"/>
                </a:solidFill>
                <a:effectLst/>
              </a:rPr>
              <a:t>選擇單張照片上傳</a:t>
            </a:r>
            <a:endParaRPr kumimoji="1" lang="zh-TW" altLang="en-US" sz="2400" dirty="0"/>
          </a:p>
        </p:txBody>
      </p:sp>
      <p:pic>
        <p:nvPicPr>
          <p:cNvPr id="56" name="圖片 55" descr="一張含有 黑色, 黑暗 的圖片&#10;&#10;自動產生的描述">
            <a:extLst>
              <a:ext uri="{FF2B5EF4-FFF2-40B4-BE49-F238E27FC236}">
                <a16:creationId xmlns:a16="http://schemas.microsoft.com/office/drawing/2014/main" id="{59F48EFA-A51B-37F6-56DE-686CA3544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5406524"/>
            <a:ext cx="457200" cy="4616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8FD7077-A1B8-962B-A490-E27E1839A77F}"/>
              </a:ext>
            </a:extLst>
          </p:cNvPr>
          <p:cNvSpPr/>
          <p:nvPr/>
        </p:nvSpPr>
        <p:spPr>
          <a:xfrm>
            <a:off x="-1" y="831272"/>
            <a:ext cx="1911928" cy="60267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C5F82C-A845-23C8-0338-9DB3CFA1A339}"/>
              </a:ext>
            </a:extLst>
          </p:cNvPr>
          <p:cNvSpPr/>
          <p:nvPr/>
        </p:nvSpPr>
        <p:spPr>
          <a:xfrm>
            <a:off x="0" y="831272"/>
            <a:ext cx="1911927" cy="67887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3B29E8-FFF8-3211-F0AA-CA84C2CA5136}"/>
              </a:ext>
            </a:extLst>
          </p:cNvPr>
          <p:cNvSpPr txBox="1"/>
          <p:nvPr/>
        </p:nvSpPr>
        <p:spPr>
          <a:xfrm>
            <a:off x="-1" y="928255"/>
            <a:ext cx="2050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/>
              <a:t>單張照片上傳區</a:t>
            </a:r>
            <a:endParaRPr kumimoji="1" lang="en-US" altLang="zh-TW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CDE1E2A-B590-ADFC-2FB1-50D3A65043D4}"/>
              </a:ext>
            </a:extLst>
          </p:cNvPr>
          <p:cNvSpPr txBox="1"/>
          <p:nvPr/>
        </p:nvSpPr>
        <p:spPr>
          <a:xfrm>
            <a:off x="-53976" y="1774217"/>
            <a:ext cx="2019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/>
              <a:t>多張照片上傳區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0D468D1-8594-E093-1173-BAFE8F8CB8A4}"/>
              </a:ext>
            </a:extLst>
          </p:cNvPr>
          <p:cNvSpPr txBox="1"/>
          <p:nvPr/>
        </p:nvSpPr>
        <p:spPr>
          <a:xfrm>
            <a:off x="566882" y="2424576"/>
            <a:ext cx="2019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/>
              <a:t>登出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F52DF8F-0220-E927-2BEA-76EB0AD34BBD}"/>
              </a:ext>
            </a:extLst>
          </p:cNvPr>
          <p:cNvSpPr txBox="1"/>
          <p:nvPr/>
        </p:nvSpPr>
        <p:spPr>
          <a:xfrm>
            <a:off x="9626011" y="6402226"/>
            <a:ext cx="28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糖尿病視網膜病變系統</a:t>
            </a:r>
          </a:p>
        </p:txBody>
      </p:sp>
    </p:spTree>
    <p:extLst>
      <p:ext uri="{BB962C8B-B14F-4D97-AF65-F5344CB8AC3E}">
        <p14:creationId xmlns:p14="http://schemas.microsoft.com/office/powerpoint/2010/main" val="1241670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0E02820-26D5-08A9-01CD-7A3E49AD80C7}"/>
              </a:ext>
            </a:extLst>
          </p:cNvPr>
          <p:cNvSpPr/>
          <p:nvPr/>
        </p:nvSpPr>
        <p:spPr>
          <a:xfrm>
            <a:off x="0" y="0"/>
            <a:ext cx="12192000" cy="8312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/>
              <a:t>單張照片上傳區</a:t>
            </a:r>
          </a:p>
        </p:txBody>
      </p:sp>
      <p:pic>
        <p:nvPicPr>
          <p:cNvPr id="25" name="圖片 24" descr="一張含有 黑色, 黑暗 的圖片&#10;&#10;自動產生的描述">
            <a:extLst>
              <a:ext uri="{FF2B5EF4-FFF2-40B4-BE49-F238E27FC236}">
                <a16:creationId xmlns:a16="http://schemas.microsoft.com/office/drawing/2014/main" id="{C1EFF5C0-CE58-6B89-0B27-E2EFD44E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288636"/>
            <a:ext cx="317500" cy="254000"/>
          </a:xfrm>
          <a:prstGeom prst="rect">
            <a:avLst/>
          </a:prstGeom>
        </p:spPr>
      </p:pic>
      <p:pic>
        <p:nvPicPr>
          <p:cNvPr id="3" name="圖片 2" descr="一張含有 圓形, 光線 的圖片&#10;&#10;自動產生的描述">
            <a:extLst>
              <a:ext uri="{FF2B5EF4-FFF2-40B4-BE49-F238E27FC236}">
                <a16:creationId xmlns:a16="http://schemas.microsoft.com/office/drawing/2014/main" id="{D47C4446-059B-6314-E46E-9BB757AD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1762125"/>
            <a:ext cx="3333750" cy="33337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0BCDF83-B676-938C-4A1D-390C872522FA}"/>
              </a:ext>
            </a:extLst>
          </p:cNvPr>
          <p:cNvSpPr txBox="1"/>
          <p:nvPr/>
        </p:nvSpPr>
        <p:spPr>
          <a:xfrm>
            <a:off x="-3405188" y="556506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圖片名稱</a:t>
            </a: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0</a:t>
            </a:r>
            <a:r>
              <a:rPr lang="en" altLang="zh-TW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a09aa7356c0.png</a:t>
            </a:r>
            <a:endParaRPr kumimoji="1" lang="zh-TW" altLang="en-US" sz="2400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6E21F08-36F3-DB8C-2D11-6C30BE79CE93}"/>
              </a:ext>
            </a:extLst>
          </p:cNvPr>
          <p:cNvSpPr/>
          <p:nvPr/>
        </p:nvSpPr>
        <p:spPr>
          <a:xfrm>
            <a:off x="6531007" y="2757974"/>
            <a:ext cx="2606613" cy="5232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重新上傳照片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EB46FB77-0B4A-BFE9-C11C-82C70E1BDE9A}"/>
              </a:ext>
            </a:extLst>
          </p:cNvPr>
          <p:cNvSpPr/>
          <p:nvPr/>
        </p:nvSpPr>
        <p:spPr>
          <a:xfrm>
            <a:off x="6531007" y="3693670"/>
            <a:ext cx="2606613" cy="5232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開始判讀並產生報告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2A57512-F8EA-DA99-89EC-DA1B92EED0AF}"/>
              </a:ext>
            </a:extLst>
          </p:cNvPr>
          <p:cNvSpPr txBox="1"/>
          <p:nvPr/>
        </p:nvSpPr>
        <p:spPr>
          <a:xfrm>
            <a:off x="9626011" y="6402226"/>
            <a:ext cx="28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糖尿病視網膜病變系統</a:t>
            </a:r>
          </a:p>
        </p:txBody>
      </p:sp>
    </p:spTree>
    <p:extLst>
      <p:ext uri="{BB962C8B-B14F-4D97-AF65-F5344CB8AC3E}">
        <p14:creationId xmlns:p14="http://schemas.microsoft.com/office/powerpoint/2010/main" val="376572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5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7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9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B852BCA2-31E4-CC71-7195-7D04CEDE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 sz="4800" kern="1200" cap="all" spc="200" baseline="0">
                <a:solidFill>
                  <a:srgbClr val="FFFFFF"/>
                </a:solidFill>
                <a:latin typeface="+mj-lt"/>
                <a:ea typeface="微軟正黑體"/>
                <a:cs typeface="+mj-cs"/>
              </a:rPr>
              <a:t>目錄</a:t>
            </a:r>
            <a:endParaRPr lang="en-US" altLang="zh-TW" sz="4800" kern="1200" cap="all" spc="200" baseline="0">
              <a:solidFill>
                <a:srgbClr val="FFFFFF"/>
              </a:solidFill>
              <a:latin typeface="+mj-lt"/>
              <a:ea typeface="微軟正黑體"/>
            </a:endParaRP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C07074DB-0EF9-6952-E4F0-04542D0DA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54508" y="871935"/>
            <a:ext cx="6734083" cy="5123098"/>
          </a:xfrm>
        </p:spPr>
        <p:txBody>
          <a:bodyPr vert="horz" lIns="91440" tIns="45720" rIns="91440" bIns="45720" rtlCol="0" anchor="ctr" anchorCtr="1">
            <a:noAutofit/>
          </a:bodyPr>
          <a:lstStyle/>
          <a:p>
            <a:pPr algn="l"/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ea typeface="微軟正黑體"/>
            </a:endParaRP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zh-TW" altLang="zh-TW" sz="4000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/>
                <a:ea typeface="Microsoft JhengHei"/>
              </a:rPr>
              <a:t>系統</a:t>
            </a:r>
            <a:r>
              <a:rPr lang="zh-TW" altLang="en-US" sz="4000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/>
                <a:ea typeface="Microsoft JhengHei"/>
              </a:rPr>
              <a:t>概述</a:t>
            </a:r>
            <a:endParaRPr lang="zh-TW" altLang="en-US" sz="4000" cap="all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  <a:ea typeface="Microsoft JhengHei"/>
              <a:cs typeface="+mn-lt"/>
            </a:endParaRP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altLang="zh-TW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/>
                <a:ea typeface="Microsoft JhengHei"/>
              </a:rPr>
              <a:t>Story Board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  <a:latin typeface="Microsoft JhengHei"/>
              <a:ea typeface="Microsoft JhengHei"/>
            </a:endParaRPr>
          </a:p>
          <a:p>
            <a:pPr marL="457200" indent="-228600" algn="l">
              <a:buFont typeface="Arial,Sans-Serif" panose="020B0604020202020204" pitchFamily="34" charset="0"/>
              <a:buChar char="•"/>
            </a:pPr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/>
                <a:ea typeface="Microsoft JhengHei"/>
              </a:rPr>
              <a:t>製作過程與程式碼</a:t>
            </a:r>
            <a:endParaRPr lang="en-US" altLang="zh-TW" sz="4000" dirty="0">
              <a:solidFill>
                <a:schemeClr val="tx1">
                  <a:lumMod val="85000"/>
                  <a:lumOff val="15000"/>
                </a:schemeClr>
              </a:solidFill>
              <a:latin typeface="Microsoft JhengHei"/>
              <a:ea typeface="Microsoft JhengHei"/>
            </a:endParaRPr>
          </a:p>
          <a:p>
            <a:pPr marL="457200" indent="-228600" algn="l">
              <a:buFont typeface="Arial,Sans-Serif" panose="020B0604020202020204" pitchFamily="34" charset="0"/>
              <a:buChar char="•"/>
            </a:pPr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/>
                <a:ea typeface="Microsoft JhengHei"/>
              </a:rPr>
              <a:t>遇到的問題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ea typeface="微軟正黑體"/>
              </a:rPr>
              <a:t>    </a:t>
            </a:r>
            <a:endParaRPr lang="zh-TW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346818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0E02820-26D5-08A9-01CD-7A3E49AD80C7}"/>
              </a:ext>
            </a:extLst>
          </p:cNvPr>
          <p:cNvSpPr/>
          <p:nvPr/>
        </p:nvSpPr>
        <p:spPr>
          <a:xfrm>
            <a:off x="0" y="0"/>
            <a:ext cx="12192000" cy="8312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/>
              <a:t>多張照片上傳區</a:t>
            </a:r>
          </a:p>
        </p:txBody>
      </p:sp>
      <p:pic>
        <p:nvPicPr>
          <p:cNvPr id="25" name="圖片 24" descr="一張含有 黑色, 黑暗 的圖片&#10;&#10;自動產生的描述">
            <a:extLst>
              <a:ext uri="{FF2B5EF4-FFF2-40B4-BE49-F238E27FC236}">
                <a16:creationId xmlns:a16="http://schemas.microsoft.com/office/drawing/2014/main" id="{C1EFF5C0-CE58-6B89-0B27-E2EFD44E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288636"/>
            <a:ext cx="317500" cy="254000"/>
          </a:xfrm>
          <a:prstGeom prst="rect">
            <a:avLst/>
          </a:prstGeom>
        </p:spPr>
      </p:pic>
      <p:pic>
        <p:nvPicPr>
          <p:cNvPr id="3" name="圖片 2" descr="一張含有 圓形, 光線 的圖片&#10;&#10;自動產生的描述">
            <a:extLst>
              <a:ext uri="{FF2B5EF4-FFF2-40B4-BE49-F238E27FC236}">
                <a16:creationId xmlns:a16="http://schemas.microsoft.com/office/drawing/2014/main" id="{D47C4446-059B-6314-E46E-9BB757AD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1762125"/>
            <a:ext cx="3333750" cy="33337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0BCDF83-B676-938C-4A1D-390C872522FA}"/>
              </a:ext>
            </a:extLst>
          </p:cNvPr>
          <p:cNvSpPr txBox="1"/>
          <p:nvPr/>
        </p:nvSpPr>
        <p:spPr>
          <a:xfrm>
            <a:off x="-3198817" y="557891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圖片名稱</a:t>
            </a: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0</a:t>
            </a:r>
            <a:r>
              <a:rPr lang="en" altLang="zh-TW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a09aa7356c0.png</a:t>
            </a:r>
            <a:endParaRPr kumimoji="1"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C04967-ED1A-456E-0CA3-55468AF5FE56}"/>
              </a:ext>
            </a:extLst>
          </p:cNvPr>
          <p:cNvSpPr txBox="1"/>
          <p:nvPr/>
        </p:nvSpPr>
        <p:spPr>
          <a:xfrm>
            <a:off x="6373103" y="2304156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病變分級預測結果</a:t>
            </a: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</a:t>
            </a: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？</a:t>
            </a: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級</a:t>
            </a:r>
            <a:endParaRPr lang="en-US" altLang="zh-TW" sz="24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模型準確率：？</a:t>
            </a:r>
            <a:endParaRPr lang="en-US" altLang="zh-TW" sz="24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損失率：</a:t>
            </a:r>
            <a:r>
              <a:rPr lang="zh-TW" altLang="en-US" sz="2400" dirty="0">
                <a:solidFill>
                  <a:srgbClr val="000000"/>
                </a:solidFill>
                <a:latin typeface="-webkit-standard"/>
              </a:rPr>
              <a:t>？</a:t>
            </a:r>
            <a:endParaRPr lang="en-US" altLang="zh-TW" sz="24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ctr"/>
            <a:endParaRPr kumimoji="1"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386E472-C24E-D140-AE91-3727A189F915}"/>
              </a:ext>
            </a:extLst>
          </p:cNvPr>
          <p:cNvSpPr txBox="1"/>
          <p:nvPr/>
        </p:nvSpPr>
        <p:spPr>
          <a:xfrm>
            <a:off x="0" y="6479344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補充說明：無視網膜病變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(0</a:t>
            </a: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級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</a:t>
            </a: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、輕度非增殖性視網膜病變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(1</a:t>
            </a: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級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</a:t>
            </a: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、中等非增殖性視網膜病變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(2</a:t>
            </a: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級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</a:t>
            </a: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、嚴重非增殖性視網膜病變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(3</a:t>
            </a: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級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</a:t>
            </a: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、增殖性視網膜病變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(4</a:t>
            </a: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級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96781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0E02820-26D5-08A9-01CD-7A3E49AD80C7}"/>
              </a:ext>
            </a:extLst>
          </p:cNvPr>
          <p:cNvSpPr/>
          <p:nvPr/>
        </p:nvSpPr>
        <p:spPr>
          <a:xfrm>
            <a:off x="0" y="0"/>
            <a:ext cx="12192000" cy="8312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/>
              <a:t>多張照片上傳區</a:t>
            </a:r>
          </a:p>
        </p:txBody>
      </p:sp>
      <p:pic>
        <p:nvPicPr>
          <p:cNvPr id="25" name="圖片 24" descr="一張含有 黑色, 黑暗 的圖片&#10;&#10;自動產生的描述">
            <a:extLst>
              <a:ext uri="{FF2B5EF4-FFF2-40B4-BE49-F238E27FC236}">
                <a16:creationId xmlns:a16="http://schemas.microsoft.com/office/drawing/2014/main" id="{C1EFF5C0-CE58-6B89-0B27-E2EFD44E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288636"/>
            <a:ext cx="317500" cy="254000"/>
          </a:xfrm>
          <a:prstGeom prst="rect">
            <a:avLst/>
          </a:prstGeom>
        </p:spPr>
      </p:pic>
      <p:pic>
        <p:nvPicPr>
          <p:cNvPr id="53" name="圖片 52" descr="一張含有 黑色, 黑暗 的圖片&#10;&#10;自動產生的描述">
            <a:extLst>
              <a:ext uri="{FF2B5EF4-FFF2-40B4-BE49-F238E27FC236}">
                <a16:creationId xmlns:a16="http://schemas.microsoft.com/office/drawing/2014/main" id="{1B5C084A-6CA8-3867-8272-17D00DC6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0" y="2955059"/>
            <a:ext cx="698500" cy="698500"/>
          </a:xfrm>
          <a:prstGeom prst="rect">
            <a:avLst/>
          </a:prstGeom>
        </p:spPr>
      </p:pic>
      <p:sp>
        <p:nvSpPr>
          <p:cNvPr id="54" name="圓角矩形 53">
            <a:extLst>
              <a:ext uri="{FF2B5EF4-FFF2-40B4-BE49-F238E27FC236}">
                <a16:creationId xmlns:a16="http://schemas.microsoft.com/office/drawing/2014/main" id="{C1CBC9C7-A08D-5144-762F-E2D61D1F16A9}"/>
              </a:ext>
            </a:extLst>
          </p:cNvPr>
          <p:cNvSpPr/>
          <p:nvPr/>
        </p:nvSpPr>
        <p:spPr>
          <a:xfrm>
            <a:off x="3131127" y="1981200"/>
            <a:ext cx="5860473" cy="2798618"/>
          </a:xfrm>
          <a:prstGeom prst="round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F4637548-CA38-2034-290E-394C3ECF32DD}"/>
              </a:ext>
            </a:extLst>
          </p:cNvPr>
          <p:cNvSpPr txBox="1"/>
          <p:nvPr/>
        </p:nvSpPr>
        <p:spPr>
          <a:xfrm>
            <a:off x="0" y="533422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/>
              <a:t>點選虛線內         圖案</a:t>
            </a:r>
            <a:r>
              <a:rPr lang="zh-TW" altLang="en-US" sz="2400" dirty="0">
                <a:solidFill>
                  <a:schemeClr val="tx1"/>
                </a:solidFill>
                <a:effectLst/>
              </a:rPr>
              <a:t>選擇多張照片上傳</a:t>
            </a:r>
            <a:endParaRPr kumimoji="1" lang="zh-TW" altLang="en-US" sz="2400" dirty="0"/>
          </a:p>
        </p:txBody>
      </p:sp>
      <p:pic>
        <p:nvPicPr>
          <p:cNvPr id="56" name="圖片 55" descr="一張含有 黑色, 黑暗 的圖片&#10;&#10;自動產生的描述">
            <a:extLst>
              <a:ext uri="{FF2B5EF4-FFF2-40B4-BE49-F238E27FC236}">
                <a16:creationId xmlns:a16="http://schemas.microsoft.com/office/drawing/2014/main" id="{59F48EFA-A51B-37F6-56DE-686CA3544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586" y="5200378"/>
            <a:ext cx="457200" cy="4572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4F4F65F-56BB-BD20-AF13-A0160EC35F4E}"/>
              </a:ext>
            </a:extLst>
          </p:cNvPr>
          <p:cNvSpPr txBox="1"/>
          <p:nvPr/>
        </p:nvSpPr>
        <p:spPr>
          <a:xfrm>
            <a:off x="4176996" y="59297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圖片總數不得超過</a:t>
            </a: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100</a:t>
            </a: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張</a:t>
            </a:r>
          </a:p>
          <a:p>
            <a:br>
              <a:rPr lang="zh-TW" altLang="en-US" sz="2400" dirty="0"/>
            </a:b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1EC4BBB-C715-29BC-6A95-78AFDE18E8E5}"/>
              </a:ext>
            </a:extLst>
          </p:cNvPr>
          <p:cNvSpPr txBox="1"/>
          <p:nvPr/>
        </p:nvSpPr>
        <p:spPr>
          <a:xfrm>
            <a:off x="9626011" y="6402226"/>
            <a:ext cx="28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糖尿病視網膜病變系統</a:t>
            </a:r>
          </a:p>
        </p:txBody>
      </p:sp>
    </p:spTree>
    <p:extLst>
      <p:ext uri="{BB962C8B-B14F-4D97-AF65-F5344CB8AC3E}">
        <p14:creationId xmlns:p14="http://schemas.microsoft.com/office/powerpoint/2010/main" val="2610626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0E02820-26D5-08A9-01CD-7A3E49AD80C7}"/>
              </a:ext>
            </a:extLst>
          </p:cNvPr>
          <p:cNvSpPr/>
          <p:nvPr/>
        </p:nvSpPr>
        <p:spPr>
          <a:xfrm>
            <a:off x="0" y="0"/>
            <a:ext cx="12192000" cy="8312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/>
              <a:t>多張照片上傳區</a:t>
            </a:r>
          </a:p>
        </p:txBody>
      </p:sp>
      <p:pic>
        <p:nvPicPr>
          <p:cNvPr id="25" name="圖片 24" descr="一張含有 黑色, 黑暗 的圖片&#10;&#10;自動產生的描述">
            <a:extLst>
              <a:ext uri="{FF2B5EF4-FFF2-40B4-BE49-F238E27FC236}">
                <a16:creationId xmlns:a16="http://schemas.microsoft.com/office/drawing/2014/main" id="{C1EFF5C0-CE58-6B89-0B27-E2EFD44E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288636"/>
            <a:ext cx="317500" cy="25400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77B97064-70CC-2947-907F-D85A7FE04667}"/>
              </a:ext>
            </a:extLst>
          </p:cNvPr>
          <p:cNvGrpSpPr/>
          <p:nvPr/>
        </p:nvGrpSpPr>
        <p:grpSpPr>
          <a:xfrm>
            <a:off x="3740727" y="1950422"/>
            <a:ext cx="5860473" cy="2798618"/>
            <a:chOff x="3740727" y="1950422"/>
            <a:chExt cx="5860473" cy="2798618"/>
          </a:xfrm>
        </p:grpSpPr>
        <p:pic>
          <p:nvPicPr>
            <p:cNvPr id="53" name="圖片 52" descr="一張含有 黑色, 黑暗 的圖片&#10;&#10;自動產生的描述">
              <a:extLst>
                <a:ext uri="{FF2B5EF4-FFF2-40B4-BE49-F238E27FC236}">
                  <a16:creationId xmlns:a16="http://schemas.microsoft.com/office/drawing/2014/main" id="{1B5C084A-6CA8-3867-8272-17D00DC6F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1713" y="3000481"/>
              <a:ext cx="698500" cy="698500"/>
            </a:xfrm>
            <a:prstGeom prst="rect">
              <a:avLst/>
            </a:prstGeom>
          </p:spPr>
        </p:pic>
        <p:sp>
          <p:nvSpPr>
            <p:cNvPr id="54" name="圓角矩形 53">
              <a:extLst>
                <a:ext uri="{FF2B5EF4-FFF2-40B4-BE49-F238E27FC236}">
                  <a16:creationId xmlns:a16="http://schemas.microsoft.com/office/drawing/2014/main" id="{C1CBC9C7-A08D-5144-762F-E2D61D1F16A9}"/>
                </a:ext>
              </a:extLst>
            </p:cNvPr>
            <p:cNvSpPr/>
            <p:nvPr/>
          </p:nvSpPr>
          <p:spPr>
            <a:xfrm>
              <a:off x="3740727" y="1950422"/>
              <a:ext cx="5860473" cy="2798618"/>
            </a:xfrm>
            <a:prstGeom prst="roundRect">
              <a:avLst/>
            </a:prstGeom>
            <a:noFill/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F4637548-CA38-2034-290E-394C3ECF32DD}"/>
              </a:ext>
            </a:extLst>
          </p:cNvPr>
          <p:cNvSpPr txBox="1"/>
          <p:nvPr/>
        </p:nvSpPr>
        <p:spPr>
          <a:xfrm>
            <a:off x="0" y="546808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             </a:t>
            </a:r>
            <a:r>
              <a:rPr kumimoji="1" lang="zh-TW" altLang="en-US" sz="2400" dirty="0"/>
              <a:t>點選虛線內         圖案</a:t>
            </a:r>
            <a:r>
              <a:rPr lang="zh-TW" altLang="en-US" sz="2400" dirty="0">
                <a:solidFill>
                  <a:schemeClr val="tx1"/>
                </a:solidFill>
                <a:effectLst/>
              </a:rPr>
              <a:t>選擇單張照片上傳</a:t>
            </a:r>
            <a:endParaRPr kumimoji="1" lang="zh-TW" altLang="en-US" sz="2400" dirty="0"/>
          </a:p>
        </p:txBody>
      </p:sp>
      <p:pic>
        <p:nvPicPr>
          <p:cNvPr id="56" name="圖片 55" descr="一張含有 黑色, 黑暗 的圖片&#10;&#10;自動產生的描述">
            <a:extLst>
              <a:ext uri="{FF2B5EF4-FFF2-40B4-BE49-F238E27FC236}">
                <a16:creationId xmlns:a16="http://schemas.microsoft.com/office/drawing/2014/main" id="{59F48EFA-A51B-37F6-56DE-686CA3544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5349205"/>
            <a:ext cx="457200" cy="4616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8FD7077-A1B8-962B-A490-E27E1839A77F}"/>
              </a:ext>
            </a:extLst>
          </p:cNvPr>
          <p:cNvSpPr/>
          <p:nvPr/>
        </p:nvSpPr>
        <p:spPr>
          <a:xfrm>
            <a:off x="-1" y="831272"/>
            <a:ext cx="1911928" cy="60267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3B29E8-FFF8-3211-F0AA-CA84C2CA5136}"/>
              </a:ext>
            </a:extLst>
          </p:cNvPr>
          <p:cNvSpPr txBox="1"/>
          <p:nvPr/>
        </p:nvSpPr>
        <p:spPr>
          <a:xfrm>
            <a:off x="-1" y="928255"/>
            <a:ext cx="2050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/>
              <a:t>單張照片上傳區</a:t>
            </a:r>
            <a:endParaRPr kumimoji="1" lang="en-US" altLang="zh-TW" sz="2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20A589-E697-EC90-96BE-9A41B457AC96}"/>
              </a:ext>
            </a:extLst>
          </p:cNvPr>
          <p:cNvSpPr/>
          <p:nvPr/>
        </p:nvSpPr>
        <p:spPr>
          <a:xfrm>
            <a:off x="0" y="1647539"/>
            <a:ext cx="1911927" cy="67887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CDE1E2A-B590-ADFC-2FB1-50D3A65043D4}"/>
              </a:ext>
            </a:extLst>
          </p:cNvPr>
          <p:cNvSpPr txBox="1"/>
          <p:nvPr/>
        </p:nvSpPr>
        <p:spPr>
          <a:xfrm>
            <a:off x="-53976" y="1774217"/>
            <a:ext cx="2019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/>
              <a:t>多張照片上傳區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0D468D1-8594-E093-1173-BAFE8F8CB8A4}"/>
              </a:ext>
            </a:extLst>
          </p:cNvPr>
          <p:cNvSpPr txBox="1"/>
          <p:nvPr/>
        </p:nvSpPr>
        <p:spPr>
          <a:xfrm>
            <a:off x="566882" y="2499089"/>
            <a:ext cx="2019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/>
              <a:t>登出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24F976-C6EB-0949-7D9E-392E18BCE826}"/>
              </a:ext>
            </a:extLst>
          </p:cNvPr>
          <p:cNvSpPr txBox="1"/>
          <p:nvPr/>
        </p:nvSpPr>
        <p:spPr>
          <a:xfrm>
            <a:off x="4874226" y="604862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圖片總數不得超過</a:t>
            </a: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100</a:t>
            </a: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張</a:t>
            </a:r>
          </a:p>
          <a:p>
            <a:br>
              <a:rPr lang="zh-TW" altLang="en-US" sz="2400" dirty="0"/>
            </a:br>
            <a:endParaRPr kumimoji="1"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EA711B-7FB6-E252-8445-0C487CDAF0AC}"/>
              </a:ext>
            </a:extLst>
          </p:cNvPr>
          <p:cNvSpPr txBox="1"/>
          <p:nvPr/>
        </p:nvSpPr>
        <p:spPr>
          <a:xfrm>
            <a:off x="9626011" y="6402226"/>
            <a:ext cx="28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糖尿病視網膜病變系統</a:t>
            </a:r>
          </a:p>
        </p:txBody>
      </p:sp>
    </p:spTree>
    <p:extLst>
      <p:ext uri="{BB962C8B-B14F-4D97-AF65-F5344CB8AC3E}">
        <p14:creationId xmlns:p14="http://schemas.microsoft.com/office/powerpoint/2010/main" val="3345038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0E02820-26D5-08A9-01CD-7A3E49AD80C7}"/>
              </a:ext>
            </a:extLst>
          </p:cNvPr>
          <p:cNvSpPr/>
          <p:nvPr/>
        </p:nvSpPr>
        <p:spPr>
          <a:xfrm>
            <a:off x="0" y="0"/>
            <a:ext cx="12192000" cy="8312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/>
              <a:t>多張照片上傳區</a:t>
            </a:r>
          </a:p>
        </p:txBody>
      </p:sp>
      <p:pic>
        <p:nvPicPr>
          <p:cNvPr id="25" name="圖片 24" descr="一張含有 黑色, 黑暗 的圖片&#10;&#10;自動產生的描述">
            <a:extLst>
              <a:ext uri="{FF2B5EF4-FFF2-40B4-BE49-F238E27FC236}">
                <a16:creationId xmlns:a16="http://schemas.microsoft.com/office/drawing/2014/main" id="{C1EFF5C0-CE58-6B89-0B27-E2EFD44E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288636"/>
            <a:ext cx="317500" cy="254000"/>
          </a:xfrm>
          <a:prstGeom prst="rect">
            <a:avLst/>
          </a:prstGeom>
        </p:spPr>
      </p:pic>
      <p:pic>
        <p:nvPicPr>
          <p:cNvPr id="3" name="圖片 2" descr="一張含有 圓形, 光線 的圖片&#10;&#10;自動產生的描述">
            <a:extLst>
              <a:ext uri="{FF2B5EF4-FFF2-40B4-BE49-F238E27FC236}">
                <a16:creationId xmlns:a16="http://schemas.microsoft.com/office/drawing/2014/main" id="{D47C4446-059B-6314-E46E-9BB757AD2A0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1" y="1068144"/>
            <a:ext cx="1160706" cy="1160706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C6E21F08-36F3-DB8C-2D11-6C30BE79CE93}"/>
              </a:ext>
            </a:extLst>
          </p:cNvPr>
          <p:cNvSpPr/>
          <p:nvPr/>
        </p:nvSpPr>
        <p:spPr>
          <a:xfrm>
            <a:off x="6531007" y="2757974"/>
            <a:ext cx="2606613" cy="5232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重新上傳照片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EB46FB77-0B4A-BFE9-C11C-82C70E1BDE9A}"/>
              </a:ext>
            </a:extLst>
          </p:cNvPr>
          <p:cNvSpPr/>
          <p:nvPr/>
        </p:nvSpPr>
        <p:spPr>
          <a:xfrm>
            <a:off x="6531007" y="3693670"/>
            <a:ext cx="2606613" cy="5232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開始判讀並產生報告</a:t>
            </a:r>
          </a:p>
        </p:txBody>
      </p:sp>
      <p:pic>
        <p:nvPicPr>
          <p:cNvPr id="12" name="圖片 11" descr="一張含有 琥珀, 圓球, 天體, 太陽 的圖片&#10;&#10;自動產生的描述">
            <a:extLst>
              <a:ext uri="{FF2B5EF4-FFF2-40B4-BE49-F238E27FC236}">
                <a16:creationId xmlns:a16="http://schemas.microsoft.com/office/drawing/2014/main" id="{02011D5C-CC89-1BDB-A82E-98DDAB02F93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573" y="2819538"/>
            <a:ext cx="1218923" cy="1218923"/>
          </a:xfrm>
          <a:prstGeom prst="rect">
            <a:avLst/>
          </a:prstGeom>
        </p:spPr>
      </p:pic>
      <p:pic>
        <p:nvPicPr>
          <p:cNvPr id="14" name="圖片 13" descr="一張含有 圓球, 琥珀, 天體, 太陽 的圖片&#10;&#10;自動產生的描述">
            <a:extLst>
              <a:ext uri="{FF2B5EF4-FFF2-40B4-BE49-F238E27FC236}">
                <a16:creationId xmlns:a16="http://schemas.microsoft.com/office/drawing/2014/main" id="{31D8AEC2-76C0-B350-7AB6-86D6E50674F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90" y="4629150"/>
            <a:ext cx="1160706" cy="1160706"/>
          </a:xfrm>
          <a:prstGeom prst="rect">
            <a:avLst/>
          </a:prstGeom>
        </p:spPr>
      </p:pic>
      <p:pic>
        <p:nvPicPr>
          <p:cNvPr id="16" name="圖片 15" descr="一張含有 琥珀, 湯, 太陽 的圖片&#10;&#10;自動產生的描述">
            <a:extLst>
              <a:ext uri="{FF2B5EF4-FFF2-40B4-BE49-F238E27FC236}">
                <a16:creationId xmlns:a16="http://schemas.microsoft.com/office/drawing/2014/main" id="{5C127594-B46B-2566-C926-C56D294396B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3946" y="4629306"/>
            <a:ext cx="1160550" cy="1160550"/>
          </a:xfrm>
          <a:prstGeom prst="rect">
            <a:avLst/>
          </a:prstGeom>
        </p:spPr>
      </p:pic>
      <p:pic>
        <p:nvPicPr>
          <p:cNvPr id="18" name="圖片 17" descr="一張含有 圓形, 天體, space, 圓球 的圖片&#10;&#10;自動產生的描述">
            <a:extLst>
              <a:ext uri="{FF2B5EF4-FFF2-40B4-BE49-F238E27FC236}">
                <a16:creationId xmlns:a16="http://schemas.microsoft.com/office/drawing/2014/main" id="{B40CB06C-060E-82FB-A171-89E3B3979F8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3790" y="1068144"/>
            <a:ext cx="1160706" cy="1160706"/>
          </a:xfrm>
          <a:prstGeom prst="rect">
            <a:avLst/>
          </a:prstGeom>
        </p:spPr>
      </p:pic>
      <p:pic>
        <p:nvPicPr>
          <p:cNvPr id="20" name="圖片 19" descr="一張含有 圓形, 圓球, 琥珀 的圖片&#10;&#10;自動產生的描述">
            <a:extLst>
              <a:ext uri="{FF2B5EF4-FFF2-40B4-BE49-F238E27FC236}">
                <a16:creationId xmlns:a16="http://schemas.microsoft.com/office/drawing/2014/main" id="{A6CCBD8A-6024-21F4-791F-3B103170219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131" y="2848647"/>
            <a:ext cx="1160706" cy="1160706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F97561C7-FA61-7B22-E32D-62BD9D21C17C}"/>
              </a:ext>
            </a:extLst>
          </p:cNvPr>
          <p:cNvSpPr txBox="1"/>
          <p:nvPr/>
        </p:nvSpPr>
        <p:spPr>
          <a:xfrm>
            <a:off x="-151391" y="2322393"/>
            <a:ext cx="2441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圖片名稱</a:t>
            </a:r>
            <a:r>
              <a:rPr lang="en-US" altLang="zh-TW" sz="9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0</a:t>
            </a:r>
            <a:r>
              <a:rPr lang="en" altLang="zh-TW" sz="9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a09aa7356c0.png</a:t>
            </a:r>
            <a:endParaRPr kumimoji="1" lang="zh-TW" altLang="en-US" sz="9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82E8840-0E67-D8B1-2A99-FEEFB62187CE}"/>
              </a:ext>
            </a:extLst>
          </p:cNvPr>
          <p:cNvSpPr txBox="1"/>
          <p:nvPr/>
        </p:nvSpPr>
        <p:spPr>
          <a:xfrm>
            <a:off x="1554159" y="2339038"/>
            <a:ext cx="2441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圖片名稱</a:t>
            </a:r>
            <a:r>
              <a:rPr lang="en-US" altLang="zh-TW" sz="9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0</a:t>
            </a:r>
            <a:r>
              <a:rPr lang="en" altLang="zh-TW" sz="9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a09aa7356c0.png</a:t>
            </a:r>
            <a:endParaRPr kumimoji="1" lang="zh-TW" altLang="en-US" sz="9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018D151-5763-D470-D73D-B712C38E300F}"/>
              </a:ext>
            </a:extLst>
          </p:cNvPr>
          <p:cNvSpPr txBox="1"/>
          <p:nvPr/>
        </p:nvSpPr>
        <p:spPr>
          <a:xfrm>
            <a:off x="-178512" y="4117527"/>
            <a:ext cx="2441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圖片名稱</a:t>
            </a:r>
            <a:r>
              <a:rPr lang="en-US" altLang="zh-TW" sz="9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0</a:t>
            </a:r>
            <a:r>
              <a:rPr lang="en" altLang="zh-TW" sz="9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a09aa7356c0.png</a:t>
            </a:r>
            <a:endParaRPr kumimoji="1" lang="zh-TW" altLang="en-US" sz="9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CB41821-6FF2-2FFC-3078-E5F58182CCD1}"/>
              </a:ext>
            </a:extLst>
          </p:cNvPr>
          <p:cNvSpPr txBox="1"/>
          <p:nvPr/>
        </p:nvSpPr>
        <p:spPr>
          <a:xfrm>
            <a:off x="1554159" y="4142429"/>
            <a:ext cx="2441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圖片名稱</a:t>
            </a:r>
            <a:r>
              <a:rPr lang="en-US" altLang="zh-TW" sz="9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0</a:t>
            </a:r>
            <a:r>
              <a:rPr lang="en" altLang="zh-TW" sz="9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a09aa7356c0.png</a:t>
            </a:r>
            <a:endParaRPr kumimoji="1" lang="zh-TW" altLang="en-US" sz="9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1F1DDAF-8F1B-FA93-2D0A-E6879FD21113}"/>
              </a:ext>
            </a:extLst>
          </p:cNvPr>
          <p:cNvSpPr txBox="1"/>
          <p:nvPr/>
        </p:nvSpPr>
        <p:spPr>
          <a:xfrm>
            <a:off x="-273153" y="5955231"/>
            <a:ext cx="2441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圖片名稱</a:t>
            </a:r>
            <a:r>
              <a:rPr lang="en-US" altLang="zh-TW" sz="9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0</a:t>
            </a:r>
            <a:r>
              <a:rPr lang="en" altLang="zh-TW" sz="9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a09aa7356c0.png</a:t>
            </a:r>
            <a:endParaRPr kumimoji="1" lang="zh-TW" altLang="en-US" sz="9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77DC0C5-F42C-F0CB-34D3-E8ADC375C416}"/>
              </a:ext>
            </a:extLst>
          </p:cNvPr>
          <p:cNvSpPr txBox="1"/>
          <p:nvPr/>
        </p:nvSpPr>
        <p:spPr>
          <a:xfrm>
            <a:off x="1554159" y="5993592"/>
            <a:ext cx="2441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圖片名稱</a:t>
            </a:r>
            <a:r>
              <a:rPr lang="en-US" altLang="zh-TW" sz="9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0</a:t>
            </a:r>
            <a:r>
              <a:rPr lang="en" altLang="zh-TW" sz="9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a09aa7356c0.png</a:t>
            </a:r>
            <a:endParaRPr kumimoji="1" lang="zh-TW" altLang="en-US" sz="900" dirty="0"/>
          </a:p>
        </p:txBody>
      </p:sp>
      <p:pic>
        <p:nvPicPr>
          <p:cNvPr id="41" name="圖片 40" descr="一張含有 符號, 圓形, 對稱, 行 的圖片&#10;&#10;自動產生的描述">
            <a:extLst>
              <a:ext uri="{FF2B5EF4-FFF2-40B4-BE49-F238E27FC236}">
                <a16:creationId xmlns:a16="http://schemas.microsoft.com/office/drawing/2014/main" id="{828E0F13-0B89-CEED-8C5A-51DB78F4C5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546" y="988773"/>
            <a:ext cx="215900" cy="215900"/>
          </a:xfrm>
          <a:prstGeom prst="rect">
            <a:avLst/>
          </a:prstGeom>
        </p:spPr>
      </p:pic>
      <p:pic>
        <p:nvPicPr>
          <p:cNvPr id="42" name="圖片 41" descr="一張含有 符號, 圓形, 對稱, 行 的圖片&#10;&#10;自動產生的描述">
            <a:extLst>
              <a:ext uri="{FF2B5EF4-FFF2-40B4-BE49-F238E27FC236}">
                <a16:creationId xmlns:a16="http://schemas.microsoft.com/office/drawing/2014/main" id="{BEC62EF2-E875-EC32-ED4E-29E0431594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4159" y="996648"/>
            <a:ext cx="215900" cy="215900"/>
          </a:xfrm>
          <a:prstGeom prst="rect">
            <a:avLst/>
          </a:prstGeom>
        </p:spPr>
      </p:pic>
      <p:pic>
        <p:nvPicPr>
          <p:cNvPr id="43" name="圖片 42" descr="一張含有 符號, 圓形, 對稱, 行 的圖片&#10;&#10;自動產生的描述">
            <a:extLst>
              <a:ext uri="{FF2B5EF4-FFF2-40B4-BE49-F238E27FC236}">
                <a16:creationId xmlns:a16="http://schemas.microsoft.com/office/drawing/2014/main" id="{484C3FDD-3323-5D18-B9C2-C5994EB982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2383" y="2763611"/>
            <a:ext cx="215900" cy="215900"/>
          </a:xfrm>
          <a:prstGeom prst="rect">
            <a:avLst/>
          </a:prstGeom>
        </p:spPr>
      </p:pic>
      <p:pic>
        <p:nvPicPr>
          <p:cNvPr id="44" name="圖片 43" descr="一張含有 符號, 圓形, 對稱, 行 的圖片&#10;&#10;自動產生的描述">
            <a:extLst>
              <a:ext uri="{FF2B5EF4-FFF2-40B4-BE49-F238E27FC236}">
                <a16:creationId xmlns:a16="http://schemas.microsoft.com/office/drawing/2014/main" id="{393F12D0-250B-F90C-E697-CF8816CB03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5121" y="2763611"/>
            <a:ext cx="215900" cy="215900"/>
          </a:xfrm>
          <a:prstGeom prst="rect">
            <a:avLst/>
          </a:prstGeom>
        </p:spPr>
      </p:pic>
      <p:pic>
        <p:nvPicPr>
          <p:cNvPr id="45" name="圖片 44" descr="一張含有 符號, 圓形, 對稱, 行 的圖片&#10;&#10;自動產生的描述">
            <a:extLst>
              <a:ext uri="{FF2B5EF4-FFF2-40B4-BE49-F238E27FC236}">
                <a16:creationId xmlns:a16="http://schemas.microsoft.com/office/drawing/2014/main" id="{4B3E226B-8D5B-E36F-D7C8-915A2BD193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1011" y="4520808"/>
            <a:ext cx="215900" cy="215900"/>
          </a:xfrm>
          <a:prstGeom prst="rect">
            <a:avLst/>
          </a:prstGeom>
        </p:spPr>
      </p:pic>
      <p:pic>
        <p:nvPicPr>
          <p:cNvPr id="46" name="圖片 45" descr="一張含有 符號, 圓形, 對稱, 行 的圖片&#10;&#10;自動產生的描述">
            <a:extLst>
              <a:ext uri="{FF2B5EF4-FFF2-40B4-BE49-F238E27FC236}">
                <a16:creationId xmlns:a16="http://schemas.microsoft.com/office/drawing/2014/main" id="{F50B6011-653A-2445-619C-F4A672244C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2383" y="4520808"/>
            <a:ext cx="215900" cy="215900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C3E038D2-7E02-31AE-7C92-76A735438C2D}"/>
              </a:ext>
            </a:extLst>
          </p:cNvPr>
          <p:cNvSpPr txBox="1"/>
          <p:nvPr/>
        </p:nvSpPr>
        <p:spPr>
          <a:xfrm>
            <a:off x="1770059" y="456403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若點擊照片右上角</a:t>
            </a:r>
            <a:r>
              <a:rPr lang="en" altLang="zh-TW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X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按鈕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即可刪除照片</a:t>
            </a:r>
            <a:endParaRPr kumimoji="1" lang="zh-TW" altLang="en-US" sz="20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9C5398F2-8E32-E0BD-24CC-626257C3E8DD}"/>
              </a:ext>
            </a:extLst>
          </p:cNvPr>
          <p:cNvSpPr txBox="1"/>
          <p:nvPr/>
        </p:nvSpPr>
        <p:spPr>
          <a:xfrm>
            <a:off x="9626011" y="6402226"/>
            <a:ext cx="28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糖尿病視網膜病變系統</a:t>
            </a:r>
          </a:p>
        </p:txBody>
      </p:sp>
    </p:spTree>
    <p:extLst>
      <p:ext uri="{BB962C8B-B14F-4D97-AF65-F5344CB8AC3E}">
        <p14:creationId xmlns:p14="http://schemas.microsoft.com/office/powerpoint/2010/main" val="2678174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0E02820-26D5-08A9-01CD-7A3E49AD80C7}"/>
              </a:ext>
            </a:extLst>
          </p:cNvPr>
          <p:cNvSpPr/>
          <p:nvPr/>
        </p:nvSpPr>
        <p:spPr>
          <a:xfrm>
            <a:off x="0" y="0"/>
            <a:ext cx="12192000" cy="8312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/>
              <a:t>多張照片上傳區</a:t>
            </a:r>
          </a:p>
        </p:txBody>
      </p:sp>
      <p:pic>
        <p:nvPicPr>
          <p:cNvPr id="25" name="圖片 24" descr="一張含有 黑色, 黑暗 的圖片&#10;&#10;自動產生的描述">
            <a:extLst>
              <a:ext uri="{FF2B5EF4-FFF2-40B4-BE49-F238E27FC236}">
                <a16:creationId xmlns:a16="http://schemas.microsoft.com/office/drawing/2014/main" id="{C1EFF5C0-CE58-6B89-0B27-E2EFD44E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288636"/>
            <a:ext cx="317500" cy="254000"/>
          </a:xfrm>
          <a:prstGeom prst="rect">
            <a:avLst/>
          </a:prstGeom>
        </p:spPr>
      </p:pic>
      <p:pic>
        <p:nvPicPr>
          <p:cNvPr id="3" name="圖片 2" descr="一張含有 圓形, 光線 的圖片&#10;&#10;自動產生的描述">
            <a:extLst>
              <a:ext uri="{FF2B5EF4-FFF2-40B4-BE49-F238E27FC236}">
                <a16:creationId xmlns:a16="http://schemas.microsoft.com/office/drawing/2014/main" id="{D47C4446-059B-6314-E46E-9BB757AD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1762125"/>
            <a:ext cx="3333750" cy="33337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0BCDF83-B676-938C-4A1D-390C872522FA}"/>
              </a:ext>
            </a:extLst>
          </p:cNvPr>
          <p:cNvSpPr txBox="1"/>
          <p:nvPr/>
        </p:nvSpPr>
        <p:spPr>
          <a:xfrm>
            <a:off x="-3405188" y="530156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圖片名稱</a:t>
            </a: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0</a:t>
            </a:r>
            <a:r>
              <a:rPr lang="en" altLang="zh-TW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a09aa7356c0.png</a:t>
            </a:r>
            <a:endParaRPr kumimoji="1"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C04967-ED1A-456E-0CA3-55468AF5FE56}"/>
              </a:ext>
            </a:extLst>
          </p:cNvPr>
          <p:cNvSpPr txBox="1"/>
          <p:nvPr/>
        </p:nvSpPr>
        <p:spPr>
          <a:xfrm>
            <a:off x="6373103" y="2304156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病變分級預測結果</a:t>
            </a: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</a:t>
            </a: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？</a:t>
            </a: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級</a:t>
            </a:r>
            <a:endParaRPr lang="en-US" altLang="zh-TW" sz="24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模型準確率：？</a:t>
            </a:r>
            <a:endParaRPr lang="en-US" altLang="zh-TW" sz="24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損失率：</a:t>
            </a:r>
            <a:r>
              <a:rPr lang="zh-TW" altLang="en-US" sz="2400" dirty="0">
                <a:solidFill>
                  <a:srgbClr val="000000"/>
                </a:solidFill>
                <a:latin typeface="-webkit-standard"/>
              </a:rPr>
              <a:t>？</a:t>
            </a:r>
            <a:endParaRPr lang="en-US" altLang="zh-TW" sz="24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ctr"/>
            <a:endParaRPr kumimoji="1"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386E472-C24E-D140-AE91-3727A189F915}"/>
              </a:ext>
            </a:extLst>
          </p:cNvPr>
          <p:cNvSpPr txBox="1"/>
          <p:nvPr/>
        </p:nvSpPr>
        <p:spPr>
          <a:xfrm>
            <a:off x="0" y="6523624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補充說明：無視網膜病變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(0</a:t>
            </a: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級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</a:t>
            </a: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、輕度非增殖性視網膜病變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(1</a:t>
            </a: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級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</a:t>
            </a: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、中等非增殖性視網膜病變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(2</a:t>
            </a: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級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</a:t>
            </a: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、嚴重非增殖性視網膜病變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(3</a:t>
            </a: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級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</a:t>
            </a: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、增殖性視網膜病變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(4</a:t>
            </a: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級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</a:t>
            </a:r>
            <a:endParaRPr kumimoji="1" lang="zh-TW" altLang="en-US" sz="14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5C7F441-FD5D-5B6F-6AFC-77094C99C45B}"/>
              </a:ext>
            </a:extLst>
          </p:cNvPr>
          <p:cNvSpPr txBox="1"/>
          <p:nvPr/>
        </p:nvSpPr>
        <p:spPr>
          <a:xfrm>
            <a:off x="4935415" y="6097437"/>
            <a:ext cx="371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第</a:t>
            </a:r>
            <a:r>
              <a:rPr kumimoji="1" lang="en-US" altLang="zh-TW" dirty="0"/>
              <a:t>1 2 3 ..... 20 21</a:t>
            </a:r>
            <a:r>
              <a:rPr kumimoji="1" lang="zh-TW" altLang="en-US" dirty="0"/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768741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7DB13207-31EC-7F7C-E7C2-BB999D99CCCB}"/>
              </a:ext>
            </a:extLst>
          </p:cNvPr>
          <p:cNvSpPr txBox="1">
            <a:spLocks/>
          </p:cNvSpPr>
          <p:nvPr/>
        </p:nvSpPr>
        <p:spPr bwMode="blackWhite">
          <a:xfrm>
            <a:off x="2231136" y="2451860"/>
            <a:ext cx="7729728" cy="11887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程式碼介紹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979344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6315E80-EF92-474D-6B19-F270979BA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32277" y="1987388"/>
            <a:ext cx="8779512" cy="2879256"/>
          </a:xfrm>
        </p:spPr>
        <p:txBody>
          <a:bodyPr vert="horz" lIns="91440" tIns="45720" rIns="91440" bIns="45720" rtlCol="0" anchor="t" anchorCtr="1">
            <a:noAutofit/>
          </a:bodyPr>
          <a:lstStyle/>
          <a:p>
            <a:pPr algn="l"/>
            <a:endParaRPr lang="zh-TW" sz="2000" dirty="0">
              <a:solidFill>
                <a:schemeClr val="tx1">
                  <a:lumMod val="85000"/>
                  <a:lumOff val="15000"/>
                </a:schemeClr>
              </a:solidFill>
              <a:latin typeface="Microsoft JhengHei"/>
              <a:ea typeface="Microsoft JhengHei"/>
              <a:cs typeface="Calibri"/>
            </a:endParaRPr>
          </a:p>
          <a:p>
            <a:pPr marL="57150" algn="l"/>
            <a:endParaRPr lang="zh-TW" altLang="en-US" sz="2000" dirty="0">
              <a:solidFill>
                <a:srgbClr val="404040"/>
              </a:solidFill>
              <a:ea typeface="微軟正黑體"/>
            </a:endParaRPr>
          </a:p>
          <a:p>
            <a:pPr marL="342900" indent="-342900" algn="l">
              <a:buAutoNum type="arabicPeriod"/>
            </a:pPr>
            <a:endParaRPr lang="en-US" altLang="zh-TW" sz="2000" dirty="0">
              <a:solidFill>
                <a:srgbClr val="404040"/>
              </a:solidFill>
              <a:ea typeface="微軟正黑體"/>
            </a:endParaRPr>
          </a:p>
        </p:txBody>
      </p:sp>
      <p:sp>
        <p:nvSpPr>
          <p:cNvPr id="5" name="文字版面配置區 3">
            <a:extLst>
              <a:ext uri="{FF2B5EF4-FFF2-40B4-BE49-F238E27FC236}">
                <a16:creationId xmlns:a16="http://schemas.microsoft.com/office/drawing/2014/main" id="{724FDAD3-91FF-F14E-66A5-0CC1557C888F}"/>
              </a:ext>
            </a:extLst>
          </p:cNvPr>
          <p:cNvSpPr txBox="1">
            <a:spLocks/>
          </p:cNvSpPr>
          <p:nvPr/>
        </p:nvSpPr>
        <p:spPr>
          <a:xfrm>
            <a:off x="2084677" y="2139788"/>
            <a:ext cx="8779512" cy="2252450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rgbClr val="404040"/>
                </a:solidFill>
                <a:latin typeface="Microsoft JhengHei"/>
                <a:ea typeface="+mn-lt"/>
                <a:cs typeface="+mn-lt"/>
              </a:rPr>
              <a:t>眼底照片來源於Kaggle下載，存放於eyes_data資料夾，此資料夾包含</a:t>
            </a:r>
            <a:r>
              <a:rPr lang="en-US" sz="2000" dirty="0">
                <a:solidFill>
                  <a:srgbClr val="404040"/>
                </a:solidFill>
                <a:latin typeface="Microsoft JhengHei"/>
                <a:ea typeface="+mn-lt"/>
                <a:cs typeface="+mn-lt"/>
              </a:rPr>
              <a:t>： </a:t>
            </a:r>
            <a:endParaRPr lang="zh-TW" altLang="en-US" sz="2000" dirty="0">
              <a:latin typeface="Microsoft JhengHei"/>
              <a:ea typeface="Microsoft JhengHei"/>
            </a:endParaRPr>
          </a:p>
          <a:p>
            <a:pPr algn="l"/>
            <a:r>
              <a:rPr lang="en-US" sz="2000" dirty="0" err="1">
                <a:solidFill>
                  <a:srgbClr val="404040"/>
                </a:solidFill>
                <a:latin typeface="Microsoft JhengHei"/>
                <a:ea typeface="+mn-lt"/>
                <a:cs typeface="+mn-lt"/>
              </a:rPr>
              <a:t>eye_train_images</a:t>
            </a:r>
            <a:r>
              <a:rPr lang="en-US" sz="2000" dirty="0">
                <a:solidFill>
                  <a:srgbClr val="404040"/>
                </a:solidFill>
                <a:latin typeface="Microsoft JhengHei"/>
                <a:ea typeface="+mn-lt"/>
                <a:cs typeface="+mn-lt"/>
              </a:rPr>
              <a:t>(</a:t>
            </a:r>
            <a:r>
              <a:rPr lang="en-US" sz="2000" dirty="0" err="1">
                <a:solidFill>
                  <a:srgbClr val="404040"/>
                </a:solidFill>
                <a:latin typeface="Microsoft JhengHei"/>
                <a:ea typeface="+mn-lt"/>
                <a:cs typeface="+mn-lt"/>
              </a:rPr>
              <a:t>訓練集</a:t>
            </a:r>
            <a:r>
              <a:rPr lang="en-US" sz="2000" dirty="0">
                <a:solidFill>
                  <a:srgbClr val="404040"/>
                </a:solidFill>
                <a:latin typeface="Microsoft JhengHei"/>
                <a:ea typeface="+mn-lt"/>
                <a:cs typeface="+mn-lt"/>
              </a:rPr>
              <a:t>)：3662張 </a:t>
            </a:r>
            <a:endParaRPr lang="en-US" sz="2000" dirty="0">
              <a:latin typeface="Microsoft JhengHei"/>
              <a:ea typeface="Microsoft JhengHei"/>
            </a:endParaRPr>
          </a:p>
          <a:p>
            <a:pPr algn="l"/>
            <a:r>
              <a:rPr lang="en-US" sz="2000" dirty="0" err="1">
                <a:solidFill>
                  <a:srgbClr val="404040"/>
                </a:solidFill>
                <a:latin typeface="Microsoft JhengHei"/>
                <a:ea typeface="+mn-lt"/>
                <a:cs typeface="+mn-lt"/>
              </a:rPr>
              <a:t>train.csv：包含訓練集裡所有圖片的id和病變分級</a:t>
            </a:r>
            <a:r>
              <a:rPr lang="en-US" sz="2000" dirty="0">
                <a:solidFill>
                  <a:srgbClr val="404040"/>
                </a:solidFill>
                <a:latin typeface="Microsoft JhengHei"/>
                <a:ea typeface="+mn-lt"/>
                <a:cs typeface="+mn-lt"/>
              </a:rPr>
              <a:t> </a:t>
            </a:r>
            <a:endParaRPr lang="en-US" sz="2000" dirty="0">
              <a:latin typeface="Microsoft JhengHei"/>
              <a:ea typeface="Microsoft JhengHei"/>
            </a:endParaRPr>
          </a:p>
          <a:p>
            <a:pPr algn="l"/>
            <a:r>
              <a:rPr lang="en-US" sz="2000" dirty="0" err="1">
                <a:solidFill>
                  <a:srgbClr val="404040"/>
                </a:solidFill>
                <a:latin typeface="Microsoft JhengHei"/>
                <a:ea typeface="+mn-lt"/>
                <a:cs typeface="+mn-lt"/>
              </a:rPr>
              <a:t>test.csv：包含測試集裡所有圖片的id</a:t>
            </a:r>
            <a:r>
              <a:rPr lang="en-US" sz="2000" dirty="0">
                <a:solidFill>
                  <a:srgbClr val="404040"/>
                </a:solidFill>
                <a:latin typeface="Microsoft JhengHei"/>
                <a:ea typeface="+mn-lt"/>
                <a:cs typeface="+mn-lt"/>
              </a:rPr>
              <a:t> </a:t>
            </a:r>
            <a:endParaRPr lang="en-US" dirty="0">
              <a:latin typeface="Microsoft JhengHei"/>
            </a:endParaRPr>
          </a:p>
          <a:p>
            <a:pPr algn="l"/>
            <a:endParaRPr lang="en-US" altLang="zh-TW" sz="2000" dirty="0">
              <a:solidFill>
                <a:srgbClr val="404040"/>
              </a:solidFill>
              <a:latin typeface="Gill Sans MT"/>
              <a:ea typeface="Microsoft JhengHei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278E11A4-4489-863E-FD38-7522FA5365DB}"/>
              </a:ext>
            </a:extLst>
          </p:cNvPr>
          <p:cNvSpPr txBox="1">
            <a:spLocks/>
          </p:cNvSpPr>
          <p:nvPr/>
        </p:nvSpPr>
        <p:spPr bwMode="blackWhite">
          <a:xfrm>
            <a:off x="2231136" y="429052"/>
            <a:ext cx="7729728" cy="11887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1.CNN</a:t>
            </a:r>
            <a:r>
              <a:rPr lang="zh-TW" altLang="en-US" dirty="0"/>
              <a:t>模型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631613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軟體, 螢幕擷取畫面, 電腦圖示 的圖片&#10;&#10;自動產生的描述">
            <a:extLst>
              <a:ext uri="{FF2B5EF4-FFF2-40B4-BE49-F238E27FC236}">
                <a16:creationId xmlns:a16="http://schemas.microsoft.com/office/drawing/2014/main" id="{B02E2F99-CAD1-3302-9A92-43B196EB0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04" y="740654"/>
            <a:ext cx="9601200" cy="60007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D5C369-A235-1704-BAD1-C9FEF085E807}"/>
              </a:ext>
            </a:extLst>
          </p:cNvPr>
          <p:cNvSpPr txBox="1"/>
          <p:nvPr/>
        </p:nvSpPr>
        <p:spPr>
          <a:xfrm>
            <a:off x="3438553" y="204561"/>
            <a:ext cx="550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/>
              <a:t>Jupyter</a:t>
            </a:r>
            <a:r>
              <a:rPr kumimoji="1" lang="en-US" altLang="zh-TW" sz="2400" dirty="0"/>
              <a:t> Notebook </a:t>
            </a:r>
            <a:r>
              <a:rPr kumimoji="1" lang="zh-TW" altLang="en-US" sz="2400" dirty="0"/>
              <a:t>的</a:t>
            </a:r>
            <a:r>
              <a:rPr kumimoji="1" lang="en-US" altLang="zh-TW" sz="2400" dirty="0"/>
              <a:t>  </a:t>
            </a:r>
            <a:r>
              <a:rPr kumimoji="1" lang="en-US" altLang="zh-TW" sz="2400" dirty="0" err="1"/>
              <a:t>Tensorflow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88668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軟體, 螢幕擷取畫面, 網頁 的圖片&#10;&#10;自動產生的描述">
            <a:extLst>
              <a:ext uri="{FF2B5EF4-FFF2-40B4-BE49-F238E27FC236}">
                <a16:creationId xmlns:a16="http://schemas.microsoft.com/office/drawing/2014/main" id="{8492EDD7-B2AE-5028-2D12-C2C00556C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6" r="43069"/>
          <a:stretch/>
        </p:blipFill>
        <p:spPr>
          <a:xfrm>
            <a:off x="173769" y="67082"/>
            <a:ext cx="4771696" cy="6723834"/>
          </a:xfrm>
          <a:prstGeom prst="rect">
            <a:avLst/>
          </a:prstGeom>
        </p:spPr>
      </p:pic>
      <p:pic>
        <p:nvPicPr>
          <p:cNvPr id="7" name="圖片 6" descr="一張含有 文字, 螢幕擷取畫面, 軟體, 網頁 的圖片&#10;&#10;自動產生的描述">
            <a:extLst>
              <a:ext uri="{FF2B5EF4-FFF2-40B4-BE49-F238E27FC236}">
                <a16:creationId xmlns:a16="http://schemas.microsoft.com/office/drawing/2014/main" id="{9B6A2502-651F-24B6-D298-6A61AF9DD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04" r="20929"/>
          <a:stretch/>
        </p:blipFill>
        <p:spPr>
          <a:xfrm>
            <a:off x="5381296" y="317937"/>
            <a:ext cx="6636935" cy="622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82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軟體, 多媒體軟體, 網頁, 網站 的圖片&#10;&#10;自動產生的描述">
            <a:extLst>
              <a:ext uri="{FF2B5EF4-FFF2-40B4-BE49-F238E27FC236}">
                <a16:creationId xmlns:a16="http://schemas.microsoft.com/office/drawing/2014/main" id="{3441FB1F-BF91-F099-DCF3-3D2A5F774B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20" r="36714" b="19171"/>
          <a:stretch/>
        </p:blipFill>
        <p:spPr>
          <a:xfrm>
            <a:off x="262758" y="1454385"/>
            <a:ext cx="5612525" cy="5177131"/>
          </a:xfrm>
          <a:prstGeom prst="rect">
            <a:avLst/>
          </a:prstGeom>
        </p:spPr>
      </p:pic>
      <p:pic>
        <p:nvPicPr>
          <p:cNvPr id="5" name="圖片 4" descr="一張含有 文字, 軟體, 螢幕擷取畫面, 網頁 的圖片&#10;&#10;自動產生的描述">
            <a:extLst>
              <a:ext uri="{FF2B5EF4-FFF2-40B4-BE49-F238E27FC236}">
                <a16:creationId xmlns:a16="http://schemas.microsoft.com/office/drawing/2014/main" id="{E69A44CB-8BBE-AD8F-F0E3-ACB6614AE5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85" r="34348"/>
          <a:stretch/>
        </p:blipFill>
        <p:spPr>
          <a:xfrm>
            <a:off x="6096000" y="226483"/>
            <a:ext cx="5612524" cy="640503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886C8DA-2DA5-56FF-C4EB-6AE85C3637D4}"/>
              </a:ext>
            </a:extLst>
          </p:cNvPr>
          <p:cNvSpPr txBox="1"/>
          <p:nvPr/>
        </p:nvSpPr>
        <p:spPr>
          <a:xfrm>
            <a:off x="369004" y="400414"/>
            <a:ext cx="550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把訓練集拆成</a:t>
            </a:r>
            <a:r>
              <a:rPr kumimoji="1" lang="en-US" altLang="zh-TW" sz="2400" dirty="0"/>
              <a:t>8:2</a:t>
            </a:r>
            <a:r>
              <a:rPr kumimoji="1" lang="zh-TW" altLang="en-US" sz="2400" dirty="0"/>
              <a:t>來找準確率和損失率</a:t>
            </a:r>
          </a:p>
        </p:txBody>
      </p:sp>
    </p:spTree>
    <p:extLst>
      <p:ext uri="{BB962C8B-B14F-4D97-AF65-F5344CB8AC3E}">
        <p14:creationId xmlns:p14="http://schemas.microsoft.com/office/powerpoint/2010/main" val="3305852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83BADDA-38BB-D282-671B-EB85CE85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749" y="393676"/>
            <a:ext cx="7729728" cy="1188720"/>
          </a:xfr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 sz="5400" dirty="0">
                <a:ea typeface="微軟正黑體"/>
              </a:rPr>
              <a:t>系統概敘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6315E80-EF92-474D-6B19-F270979BA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93016" y="2008764"/>
            <a:ext cx="8779512" cy="2879256"/>
          </a:xfrm>
        </p:spPr>
        <p:txBody>
          <a:bodyPr vert="horz" lIns="91440" tIns="45720" rIns="91440" bIns="45720" rtlCol="0" anchor="t" anchorCtr="1">
            <a:noAutofit/>
          </a:bodyPr>
          <a:lstStyle/>
          <a:p>
            <a:pPr algn="l"/>
            <a:r>
              <a:rPr lang="zh-TW" altLang="en-US" sz="2400" dirty="0">
                <a:solidFill>
                  <a:srgbClr val="404040"/>
                </a:solidFill>
                <a:ea typeface="微軟正黑體"/>
              </a:rPr>
              <a:t>使用卷積神經網路訓練一個判斷糖尿病視網膜病變的系統，此系統提供一個使用者介面，此介面主要分為四大部分：</a:t>
            </a:r>
            <a:endParaRPr lang="en-US" altLang="zh-TW" sz="2400" dirty="0">
              <a:solidFill>
                <a:srgbClr val="404040"/>
              </a:solidFill>
              <a:ea typeface="微軟正黑體"/>
            </a:endParaRPr>
          </a:p>
          <a:p>
            <a:pPr algn="l"/>
            <a:r>
              <a:rPr lang="en-US" altLang="zh-TW" sz="2400" dirty="0">
                <a:solidFill>
                  <a:srgbClr val="404040"/>
                </a:solidFill>
                <a:ea typeface="微軟正黑體"/>
              </a:rPr>
              <a:t>1.</a:t>
            </a:r>
            <a:r>
              <a:rPr lang="zh-TW" altLang="en-US" sz="2400" dirty="0">
                <a:solidFill>
                  <a:srgbClr val="404040"/>
                </a:solidFill>
                <a:ea typeface="微軟正黑體"/>
              </a:rPr>
              <a:t>帳號密碼登入</a:t>
            </a:r>
            <a:endParaRPr lang="en-US" altLang="zh-TW" sz="2400" dirty="0">
              <a:solidFill>
                <a:srgbClr val="404040"/>
              </a:solidFill>
              <a:ea typeface="微軟正黑體"/>
            </a:endParaRPr>
          </a:p>
          <a:p>
            <a:pPr algn="l"/>
            <a:r>
              <a:rPr lang="en-US" altLang="zh-TW" sz="2400" dirty="0">
                <a:solidFill>
                  <a:srgbClr val="404040"/>
                </a:solidFill>
                <a:ea typeface="微軟正黑體"/>
              </a:rPr>
              <a:t>2.</a:t>
            </a:r>
            <a:r>
              <a:rPr lang="zh-TW" altLang="en-US" sz="2400" dirty="0">
                <a:solidFill>
                  <a:srgbClr val="404040"/>
                </a:solidFill>
                <a:ea typeface="微軟正黑體"/>
              </a:rPr>
              <a:t>單張照片上傳區</a:t>
            </a:r>
            <a:endParaRPr lang="en-US" altLang="zh-TW" sz="2400" dirty="0">
              <a:solidFill>
                <a:srgbClr val="404040"/>
              </a:solidFill>
              <a:ea typeface="微軟正黑體"/>
            </a:endParaRPr>
          </a:p>
          <a:p>
            <a:pPr algn="l"/>
            <a:r>
              <a:rPr lang="en-US" altLang="zh-TW" sz="2400" dirty="0">
                <a:solidFill>
                  <a:srgbClr val="404040"/>
                </a:solidFill>
                <a:ea typeface="微軟正黑體"/>
              </a:rPr>
              <a:t>3.</a:t>
            </a:r>
            <a:r>
              <a:rPr lang="zh-TW" altLang="en-US" sz="2400" dirty="0">
                <a:solidFill>
                  <a:srgbClr val="404040"/>
                </a:solidFill>
                <a:ea typeface="微軟正黑體"/>
              </a:rPr>
              <a:t>多張照片上傳區</a:t>
            </a:r>
            <a:endParaRPr lang="en-US" altLang="zh-TW" sz="2400" dirty="0">
              <a:solidFill>
                <a:srgbClr val="404040"/>
              </a:solidFill>
              <a:ea typeface="微軟正黑體"/>
            </a:endParaRPr>
          </a:p>
          <a:p>
            <a:pPr algn="l"/>
            <a:r>
              <a:rPr lang="en-US" altLang="zh-TW" sz="2400" dirty="0">
                <a:solidFill>
                  <a:srgbClr val="404040"/>
                </a:solidFill>
                <a:ea typeface="微軟正黑體"/>
              </a:rPr>
              <a:t>4.</a:t>
            </a:r>
            <a:r>
              <a:rPr lang="zh-TW" altLang="en-US" sz="2400" dirty="0">
                <a:solidFill>
                  <a:srgbClr val="404040"/>
                </a:solidFill>
                <a:ea typeface="微軟正黑體"/>
              </a:rPr>
              <a:t>開始判讀並產生報告</a:t>
            </a:r>
            <a:endParaRPr lang="en-US" altLang="zh-TW" sz="2400" dirty="0">
              <a:solidFill>
                <a:srgbClr val="404040"/>
              </a:solidFill>
              <a:ea typeface="微軟正黑體"/>
            </a:endParaRPr>
          </a:p>
          <a:p>
            <a:pPr algn="l"/>
            <a:endParaRPr lang="en-US" altLang="zh-TW" sz="2400" dirty="0">
              <a:solidFill>
                <a:srgbClr val="404040"/>
              </a:solidFill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473689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軟體, 數字 的圖片&#10;&#10;自動產生的描述">
            <a:extLst>
              <a:ext uri="{FF2B5EF4-FFF2-40B4-BE49-F238E27FC236}">
                <a16:creationId xmlns:a16="http://schemas.microsoft.com/office/drawing/2014/main" id="{5F582812-B31B-A830-F8DC-AAAE91D07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75" t="216" r="8082" b="-216"/>
          <a:stretch/>
        </p:blipFill>
        <p:spPr>
          <a:xfrm>
            <a:off x="5467021" y="476589"/>
            <a:ext cx="6724979" cy="5304097"/>
          </a:xfrm>
          <a:prstGeom prst="rect">
            <a:avLst/>
          </a:prstGeom>
        </p:spPr>
      </p:pic>
      <p:pic>
        <p:nvPicPr>
          <p:cNvPr id="6" name="圖片 5" descr="一張含有 文字, 軟體, 數字, 螢幕擷取畫面 的圖片&#10;&#10;自動產生的描述">
            <a:extLst>
              <a:ext uri="{FF2B5EF4-FFF2-40B4-BE49-F238E27FC236}">
                <a16:creationId xmlns:a16="http://schemas.microsoft.com/office/drawing/2014/main" id="{431F45BA-6E63-50B4-F6AD-0ECB6E7A16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41" r="27790"/>
          <a:stretch/>
        </p:blipFill>
        <p:spPr>
          <a:xfrm>
            <a:off x="115614" y="380184"/>
            <a:ext cx="5256814" cy="549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38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網頁 的圖片&#10;&#10;自動產生的描述">
            <a:extLst>
              <a:ext uri="{FF2B5EF4-FFF2-40B4-BE49-F238E27FC236}">
                <a16:creationId xmlns:a16="http://schemas.microsoft.com/office/drawing/2014/main" id="{C0EF6642-3599-40F3-5A76-F71160363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7" r="32249"/>
          <a:stretch/>
        </p:blipFill>
        <p:spPr>
          <a:xfrm>
            <a:off x="357350" y="401035"/>
            <a:ext cx="5738649" cy="609731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A8C7D51-9E3F-2840-C3E3-DE35D5FDCCF4}"/>
              </a:ext>
            </a:extLst>
          </p:cNvPr>
          <p:cNvSpPr txBox="1"/>
          <p:nvPr/>
        </p:nvSpPr>
        <p:spPr>
          <a:xfrm>
            <a:off x="7316341" y="1241862"/>
            <a:ext cx="550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得到準確率和損失率，</a:t>
            </a:r>
            <a:endParaRPr kumimoji="1" lang="en-US" altLang="zh-TW" sz="2400" dirty="0"/>
          </a:p>
          <a:p>
            <a:r>
              <a:rPr kumimoji="1" lang="zh-TW" altLang="en-US" sz="2400" dirty="0"/>
              <a:t>用</a:t>
            </a:r>
            <a:r>
              <a:rPr kumimoji="1" lang="en-US" altLang="zh-TW" sz="2400" dirty="0" err="1"/>
              <a:t>CNN.save</a:t>
            </a:r>
            <a:r>
              <a:rPr kumimoji="1" lang="en-US" altLang="zh-TW" sz="2400" dirty="0"/>
              <a:t>(</a:t>
            </a:r>
            <a:r>
              <a:rPr kumimoji="1" lang="zh-TW" altLang="en-US" sz="2400" dirty="0"/>
              <a:t>路徑</a:t>
            </a:r>
            <a:r>
              <a:rPr kumimoji="1" lang="en-US" altLang="zh-TW" sz="2400" dirty="0"/>
              <a:t>)</a:t>
            </a:r>
            <a:r>
              <a:rPr kumimoji="1" lang="zh-TW" altLang="en-US" sz="2400" dirty="0"/>
              <a:t>存模型成</a:t>
            </a:r>
            <a:r>
              <a:rPr kumimoji="1" lang="en-US" altLang="zh-TW" sz="2400" dirty="0"/>
              <a:t>CNNmodel1.h5</a:t>
            </a:r>
            <a:r>
              <a:rPr kumimoji="1" lang="zh-TW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75877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軟體, 文字 的圖片&#10;&#10;自動產生的描述">
            <a:extLst>
              <a:ext uri="{FF2B5EF4-FFF2-40B4-BE49-F238E27FC236}">
                <a16:creationId xmlns:a16="http://schemas.microsoft.com/office/drawing/2014/main" id="{DF002632-1FFA-F2B5-D8F7-6EC63992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24" y="249620"/>
            <a:ext cx="10174014" cy="63587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93BDE20F-6BD7-BD9F-AE37-A422CDA23AB5}"/>
                  </a:ext>
                </a:extLst>
              </p14:cNvPr>
              <p14:cNvContentPartPr/>
              <p14:nvPr/>
            </p14:nvContentPartPr>
            <p14:xfrm>
              <a:off x="3611921" y="1172263"/>
              <a:ext cx="1603440" cy="125820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93BDE20F-6BD7-BD9F-AE37-A422CDA23A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3281" y="1163263"/>
                <a:ext cx="1621080" cy="12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9068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螢幕擷取畫面, 軟體, 網頁 的圖片&#10;&#10;自動產生的描述">
            <a:extLst>
              <a:ext uri="{FF2B5EF4-FFF2-40B4-BE49-F238E27FC236}">
                <a16:creationId xmlns:a16="http://schemas.microsoft.com/office/drawing/2014/main" id="{8C42E1D3-29A4-5ADA-6330-58036F3B8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1" t="4242" r="54819" b="60497"/>
          <a:stretch/>
        </p:blipFill>
        <p:spPr>
          <a:xfrm>
            <a:off x="128536" y="2478143"/>
            <a:ext cx="5732816" cy="3129569"/>
          </a:xfrm>
          <a:prstGeom prst="rect">
            <a:avLst/>
          </a:prstGeom>
        </p:spPr>
      </p:pic>
      <p:pic>
        <p:nvPicPr>
          <p:cNvPr id="10" name="圖片 9" descr="一張含有 文字, 螢幕擷取畫面, 軟體, 網頁 的圖片&#10;&#10;自動產生的描述">
            <a:extLst>
              <a:ext uri="{FF2B5EF4-FFF2-40B4-BE49-F238E27FC236}">
                <a16:creationId xmlns:a16="http://schemas.microsoft.com/office/drawing/2014/main" id="{DCEFB2ED-C5BE-6902-11E0-9578332D4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6" t="4242" r="54819" b="60762"/>
          <a:stretch/>
        </p:blipFill>
        <p:spPr>
          <a:xfrm>
            <a:off x="6096000" y="2478142"/>
            <a:ext cx="5713926" cy="312956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B9C2E31-77B9-9938-A7CE-F82774B1D275}"/>
              </a:ext>
            </a:extLst>
          </p:cNvPr>
          <p:cNvSpPr txBox="1"/>
          <p:nvPr/>
        </p:nvSpPr>
        <p:spPr>
          <a:xfrm>
            <a:off x="2168246" y="1791201"/>
            <a:ext cx="2653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registers</a:t>
            </a:r>
            <a:endParaRPr kumimoji="1"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AF063D4-D7AE-ADD0-42AB-1D81A1A2680F}"/>
              </a:ext>
            </a:extLst>
          </p:cNvPr>
          <p:cNvSpPr txBox="1"/>
          <p:nvPr/>
        </p:nvSpPr>
        <p:spPr>
          <a:xfrm>
            <a:off x="8115987" y="1855542"/>
            <a:ext cx="2653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/>
              <a:t>like_aniamil</a:t>
            </a:r>
            <a:endParaRPr kumimoji="1"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E371821-1C35-9454-703E-17C7F155648C}"/>
              </a:ext>
            </a:extLst>
          </p:cNvPr>
          <p:cNvSpPr txBox="1"/>
          <p:nvPr/>
        </p:nvSpPr>
        <p:spPr>
          <a:xfrm>
            <a:off x="3305349" y="1168601"/>
            <a:ext cx="67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Database</a:t>
            </a:r>
            <a:r>
              <a:rPr kumimoji="1" lang="zh-TW" altLang="en-US" sz="2400" dirty="0"/>
              <a:t>名稱叫：</a:t>
            </a:r>
            <a:r>
              <a:rPr kumimoji="1" lang="en-US" altLang="zh-TW" sz="2400" dirty="0"/>
              <a:t>register</a:t>
            </a:r>
            <a:r>
              <a:rPr kumimoji="1" lang="zh-TW" altLang="en-US" sz="2400" dirty="0"/>
              <a:t>共有</a:t>
            </a:r>
            <a:r>
              <a:rPr kumimoji="1" lang="en-US" altLang="zh-TW" sz="2400" dirty="0"/>
              <a:t>3</a:t>
            </a:r>
            <a:r>
              <a:rPr kumimoji="1" lang="zh-TW" altLang="en-US" sz="2400" dirty="0"/>
              <a:t>個</a:t>
            </a:r>
            <a:r>
              <a:rPr kumimoji="1" lang="en-US" altLang="zh-TW" sz="2400" dirty="0"/>
              <a:t>table</a:t>
            </a:r>
            <a:endParaRPr kumimoji="1"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4C4F952-871A-F9B8-24B5-EF4B99B669D6}"/>
              </a:ext>
            </a:extLst>
          </p:cNvPr>
          <p:cNvSpPr txBox="1"/>
          <p:nvPr/>
        </p:nvSpPr>
        <p:spPr>
          <a:xfrm>
            <a:off x="1279907" y="5844349"/>
            <a:ext cx="4429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/>
              <a:t>account_number</a:t>
            </a:r>
            <a:r>
              <a:rPr kumimoji="1" lang="zh-TW" altLang="en-US" sz="2400" dirty="0"/>
              <a:t>：帳號</a:t>
            </a:r>
            <a:endParaRPr kumimoji="1" lang="en-US" altLang="zh-TW" sz="2400" dirty="0"/>
          </a:p>
          <a:p>
            <a:r>
              <a:rPr kumimoji="1" lang="en-US" altLang="zh-TW" sz="2400" dirty="0" err="1"/>
              <a:t>password_number</a:t>
            </a:r>
            <a:r>
              <a:rPr kumimoji="1" lang="zh-TW" altLang="en-US" sz="2400" dirty="0"/>
              <a:t>：密碼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29C1183-0DE1-523A-17B8-7AA41478A231}"/>
              </a:ext>
            </a:extLst>
          </p:cNvPr>
          <p:cNvSpPr txBox="1"/>
          <p:nvPr/>
        </p:nvSpPr>
        <p:spPr>
          <a:xfrm>
            <a:off x="7645454" y="5999478"/>
            <a:ext cx="3266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animal</a:t>
            </a:r>
            <a:r>
              <a:rPr kumimoji="1" lang="zh-TW" altLang="en-US" sz="2400" dirty="0"/>
              <a:t>：找回密碼驗證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3BF7497-4B7C-4DCA-AAC2-9E503EAD1AEF}"/>
              </a:ext>
            </a:extLst>
          </p:cNvPr>
          <p:cNvSpPr txBox="1"/>
          <p:nvPr/>
        </p:nvSpPr>
        <p:spPr>
          <a:xfrm>
            <a:off x="4022313" y="246321"/>
            <a:ext cx="4522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2.</a:t>
            </a:r>
            <a:r>
              <a:rPr kumimoji="1" lang="zh-TW" altLang="en-US" sz="3200" dirty="0"/>
              <a:t>資料庫</a:t>
            </a:r>
            <a:r>
              <a:rPr kumimoji="1" lang="en-US" altLang="zh-TW" sz="3200" dirty="0"/>
              <a:t>(SQL server)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36876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AF063D4-D7AE-ADD0-42AB-1D81A1A2680F}"/>
              </a:ext>
            </a:extLst>
          </p:cNvPr>
          <p:cNvSpPr txBox="1"/>
          <p:nvPr/>
        </p:nvSpPr>
        <p:spPr>
          <a:xfrm>
            <a:off x="1184853" y="1607830"/>
            <a:ext cx="3258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 err="1"/>
              <a:t>register_trigger_table</a:t>
            </a:r>
            <a:endParaRPr kumimoji="1" lang="zh-TW" altLang="en-US" sz="2400" dirty="0"/>
          </a:p>
        </p:txBody>
      </p:sp>
      <p:pic>
        <p:nvPicPr>
          <p:cNvPr id="4" name="圖片 3" descr="一張含有 文字, 螢幕擷取畫面, 軟體, 網頁 的圖片&#10;&#10;自動產生的描述">
            <a:extLst>
              <a:ext uri="{FF2B5EF4-FFF2-40B4-BE49-F238E27FC236}">
                <a16:creationId xmlns:a16="http://schemas.microsoft.com/office/drawing/2014/main" id="{9FF97868-689C-A0D7-1BDE-83EE20A9BB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8" t="9872" r="23086" b="32726"/>
          <a:stretch/>
        </p:blipFill>
        <p:spPr>
          <a:xfrm>
            <a:off x="5254581" y="2173322"/>
            <a:ext cx="6679844" cy="4378602"/>
          </a:xfrm>
          <a:prstGeom prst="rect">
            <a:avLst/>
          </a:prstGeom>
        </p:spPr>
      </p:pic>
      <p:pic>
        <p:nvPicPr>
          <p:cNvPr id="6" name="圖片 5" descr="一張含有 文字, 螢幕擷取畫面, 軟體, 網頁 的圖片&#10;&#10;自動產生的描述">
            <a:extLst>
              <a:ext uri="{FF2B5EF4-FFF2-40B4-BE49-F238E27FC236}">
                <a16:creationId xmlns:a16="http://schemas.microsoft.com/office/drawing/2014/main" id="{2A9A1DB6-44D3-EE34-2E96-17792B668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0" t="10920" r="47363" b="18381"/>
          <a:stretch/>
        </p:blipFill>
        <p:spPr>
          <a:xfrm>
            <a:off x="154546" y="2173322"/>
            <a:ext cx="4875698" cy="461063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5E333A7-95D7-32C8-CDF8-44354F771883}"/>
              </a:ext>
            </a:extLst>
          </p:cNvPr>
          <p:cNvSpPr txBox="1"/>
          <p:nvPr/>
        </p:nvSpPr>
        <p:spPr>
          <a:xfrm>
            <a:off x="938011" y="447921"/>
            <a:ext cx="103159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他是一個觸發程序，每次我對</a:t>
            </a:r>
            <a:r>
              <a:rPr kumimoji="1" lang="en-US" altLang="zh-TW" sz="2400" dirty="0"/>
              <a:t>registers</a:t>
            </a:r>
            <a:r>
              <a:rPr kumimoji="1" lang="zh-TW" altLang="en-US" sz="2400" dirty="0"/>
              <a:t>進行插入，更新，刪除時，他會紀錄帳號，操作，時間到</a:t>
            </a:r>
            <a:r>
              <a:rPr kumimoji="1" lang="en-US" altLang="zh-TW" sz="2400" dirty="0"/>
              <a:t> </a:t>
            </a:r>
            <a:r>
              <a:rPr kumimoji="1" lang="en" altLang="zh-TW" sz="2400" dirty="0" err="1"/>
              <a:t>register_trigger_table</a:t>
            </a:r>
            <a:r>
              <a:rPr kumimoji="1" lang="en" altLang="zh-TW" sz="2400" dirty="0"/>
              <a:t> </a:t>
            </a:r>
            <a:r>
              <a:rPr kumimoji="1" lang="zh-TW" altLang="en-US" sz="2400" dirty="0"/>
              <a:t>這個</a:t>
            </a:r>
            <a:r>
              <a:rPr kumimoji="1" lang="en-US" altLang="zh-TW" sz="2400" dirty="0"/>
              <a:t>table</a:t>
            </a:r>
            <a:endParaRPr kumimoji="1" lang="zh-TW" altLang="en-US" sz="2400" dirty="0"/>
          </a:p>
          <a:p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6329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5E333A7-95D7-32C8-CDF8-44354F771883}"/>
              </a:ext>
            </a:extLst>
          </p:cNvPr>
          <p:cNvSpPr txBox="1"/>
          <p:nvPr/>
        </p:nvSpPr>
        <p:spPr>
          <a:xfrm>
            <a:off x="7531995" y="1674674"/>
            <a:ext cx="3788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E4F539-A309-8B57-9B5D-054FF96E14C5}"/>
              </a:ext>
            </a:extLst>
          </p:cNvPr>
          <p:cNvSpPr txBox="1"/>
          <p:nvPr/>
        </p:nvSpPr>
        <p:spPr>
          <a:xfrm>
            <a:off x="2418637" y="131534"/>
            <a:ext cx="6102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2D1F739-36DF-5594-84BD-079FCAE6FF37}"/>
              </a:ext>
            </a:extLst>
          </p:cNvPr>
          <p:cNvSpPr txBox="1"/>
          <p:nvPr/>
        </p:nvSpPr>
        <p:spPr>
          <a:xfrm>
            <a:off x="4215892" y="126360"/>
            <a:ext cx="47610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這是帳號登入頁面的</a:t>
            </a:r>
            <a:r>
              <a:rPr kumimoji="1" lang="en-US" altLang="zh-TW" sz="2400" dirty="0"/>
              <a:t>HTML</a:t>
            </a:r>
          </a:p>
          <a:p>
            <a:endParaRPr kumimoji="1" lang="zh-TW" altLang="en-US" dirty="0"/>
          </a:p>
        </p:txBody>
      </p:sp>
      <p:pic>
        <p:nvPicPr>
          <p:cNvPr id="3" name="圖片 2" descr="一張含有 文字, 軟體, 多媒體軟體, 繪圖軟體 的圖片&#10;&#10;自動產生的描述">
            <a:extLst>
              <a:ext uri="{FF2B5EF4-FFF2-40B4-BE49-F238E27FC236}">
                <a16:creationId xmlns:a16="http://schemas.microsoft.com/office/drawing/2014/main" id="{5471E139-F8AA-079D-CC0F-44797BCF39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0" r="20121"/>
          <a:stretch/>
        </p:blipFill>
        <p:spPr>
          <a:xfrm>
            <a:off x="484043" y="865024"/>
            <a:ext cx="4909193" cy="5592933"/>
          </a:xfrm>
          <a:prstGeom prst="rect">
            <a:avLst/>
          </a:prstGeom>
        </p:spPr>
      </p:pic>
      <p:pic>
        <p:nvPicPr>
          <p:cNvPr id="12" name="圖片 11" descr="一張含有 文字, 軟體, 多媒體軟體, 繪圖軟體 的圖片&#10;&#10;自動產生的描述">
            <a:extLst>
              <a:ext uri="{FF2B5EF4-FFF2-40B4-BE49-F238E27FC236}">
                <a16:creationId xmlns:a16="http://schemas.microsoft.com/office/drawing/2014/main" id="{259487E4-A7ED-ED5C-8F34-6E9F7FB37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87" r="25101"/>
          <a:stretch/>
        </p:blipFill>
        <p:spPr>
          <a:xfrm>
            <a:off x="6786601" y="865024"/>
            <a:ext cx="4380690" cy="56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57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5E333A7-95D7-32C8-CDF8-44354F771883}"/>
              </a:ext>
            </a:extLst>
          </p:cNvPr>
          <p:cNvSpPr txBox="1"/>
          <p:nvPr/>
        </p:nvSpPr>
        <p:spPr>
          <a:xfrm>
            <a:off x="7531995" y="1674674"/>
            <a:ext cx="3788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E4F539-A309-8B57-9B5D-054FF96E14C5}"/>
              </a:ext>
            </a:extLst>
          </p:cNvPr>
          <p:cNvSpPr txBox="1"/>
          <p:nvPr/>
        </p:nvSpPr>
        <p:spPr>
          <a:xfrm>
            <a:off x="2418637" y="131534"/>
            <a:ext cx="6102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pic>
        <p:nvPicPr>
          <p:cNvPr id="4" name="圖片 3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13B9F924-0229-01B6-94E9-7BA9DB85C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31" y="210207"/>
            <a:ext cx="10300138" cy="643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34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5E333A7-95D7-32C8-CDF8-44354F771883}"/>
              </a:ext>
            </a:extLst>
          </p:cNvPr>
          <p:cNvSpPr txBox="1"/>
          <p:nvPr/>
        </p:nvSpPr>
        <p:spPr>
          <a:xfrm>
            <a:off x="7531995" y="1674674"/>
            <a:ext cx="3788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E4F539-A309-8B57-9B5D-054FF96E14C5}"/>
              </a:ext>
            </a:extLst>
          </p:cNvPr>
          <p:cNvSpPr txBox="1"/>
          <p:nvPr/>
        </p:nvSpPr>
        <p:spPr>
          <a:xfrm>
            <a:off x="2581142" y="321839"/>
            <a:ext cx="6102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BDC5E87-1464-0555-28AF-0E115C74E146}"/>
              </a:ext>
            </a:extLst>
          </p:cNvPr>
          <p:cNvSpPr txBox="1"/>
          <p:nvPr/>
        </p:nvSpPr>
        <p:spPr>
          <a:xfrm>
            <a:off x="4826643" y="321839"/>
            <a:ext cx="5208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註冊新帳號</a:t>
            </a:r>
          </a:p>
        </p:txBody>
      </p:sp>
      <p:pic>
        <p:nvPicPr>
          <p:cNvPr id="5" name="圖片 4" descr="一張含有 文字, 軟體, 多媒體軟體, 繪圖軟體 的圖片&#10;&#10;自動產生的描述">
            <a:extLst>
              <a:ext uri="{FF2B5EF4-FFF2-40B4-BE49-F238E27FC236}">
                <a16:creationId xmlns:a16="http://schemas.microsoft.com/office/drawing/2014/main" id="{DF21FFB6-0F27-7522-31CB-6E7FF00F0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59" t="7641" r="14537" b="27233"/>
          <a:stretch/>
        </p:blipFill>
        <p:spPr>
          <a:xfrm>
            <a:off x="1629103" y="1025149"/>
            <a:ext cx="8513380" cy="55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80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5E333A7-95D7-32C8-CDF8-44354F771883}"/>
              </a:ext>
            </a:extLst>
          </p:cNvPr>
          <p:cNvSpPr txBox="1"/>
          <p:nvPr/>
        </p:nvSpPr>
        <p:spPr>
          <a:xfrm>
            <a:off x="7531995" y="1674674"/>
            <a:ext cx="3788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E4F539-A309-8B57-9B5D-054FF96E14C5}"/>
              </a:ext>
            </a:extLst>
          </p:cNvPr>
          <p:cNvSpPr txBox="1"/>
          <p:nvPr/>
        </p:nvSpPr>
        <p:spPr>
          <a:xfrm>
            <a:off x="2581142" y="321839"/>
            <a:ext cx="6102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pic>
        <p:nvPicPr>
          <p:cNvPr id="3" name="圖片 2" descr="一張含有 文字, 軟體, 字型, 網頁 的圖片&#10;&#10;自動產生的描述">
            <a:extLst>
              <a:ext uri="{FF2B5EF4-FFF2-40B4-BE49-F238E27FC236}">
                <a16:creationId xmlns:a16="http://schemas.microsoft.com/office/drawing/2014/main" id="{E6EFEC87-2C8A-00A9-6AA0-85AF1BCF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40" y="525517"/>
            <a:ext cx="9900745" cy="61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72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5E333A7-95D7-32C8-CDF8-44354F771883}"/>
              </a:ext>
            </a:extLst>
          </p:cNvPr>
          <p:cNvSpPr txBox="1"/>
          <p:nvPr/>
        </p:nvSpPr>
        <p:spPr>
          <a:xfrm>
            <a:off x="7531995" y="1674674"/>
            <a:ext cx="3788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E4F539-A309-8B57-9B5D-054FF96E14C5}"/>
              </a:ext>
            </a:extLst>
          </p:cNvPr>
          <p:cNvSpPr txBox="1"/>
          <p:nvPr/>
        </p:nvSpPr>
        <p:spPr>
          <a:xfrm>
            <a:off x="2570631" y="321932"/>
            <a:ext cx="6102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6103111-2A96-B8D9-67B6-8214C03E8043}"/>
              </a:ext>
            </a:extLst>
          </p:cNvPr>
          <p:cNvSpPr txBox="1"/>
          <p:nvPr/>
        </p:nvSpPr>
        <p:spPr>
          <a:xfrm>
            <a:off x="5039696" y="149585"/>
            <a:ext cx="5208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忘記密碼</a:t>
            </a:r>
          </a:p>
        </p:txBody>
      </p:sp>
      <p:pic>
        <p:nvPicPr>
          <p:cNvPr id="3" name="圖片 2" descr="一張含有 軟體, 文字, 多媒體軟體, 繪圖軟體 的圖片&#10;&#10;自動產生的描述">
            <a:extLst>
              <a:ext uri="{FF2B5EF4-FFF2-40B4-BE49-F238E27FC236}">
                <a16:creationId xmlns:a16="http://schemas.microsoft.com/office/drawing/2014/main" id="{16DC991D-6902-B888-D371-C8ECB309D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22" t="4761" r="12474" b="25325"/>
          <a:stretch/>
        </p:blipFill>
        <p:spPr>
          <a:xfrm>
            <a:off x="1668539" y="1012997"/>
            <a:ext cx="8410882" cy="56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63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7DB13207-31EC-7F7C-E7C2-BB999D99CCCB}"/>
              </a:ext>
            </a:extLst>
          </p:cNvPr>
          <p:cNvSpPr txBox="1">
            <a:spLocks/>
          </p:cNvSpPr>
          <p:nvPr/>
        </p:nvSpPr>
        <p:spPr bwMode="blackWhite">
          <a:xfrm>
            <a:off x="2231136" y="2451860"/>
            <a:ext cx="7729728" cy="11887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cap="none" dirty="0">
                <a:ea typeface="+mn-ea"/>
              </a:rPr>
              <a:t>Story Board</a:t>
            </a:r>
            <a:endParaRPr lang="zh-TW" cap="non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9125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5E333A7-95D7-32C8-CDF8-44354F771883}"/>
              </a:ext>
            </a:extLst>
          </p:cNvPr>
          <p:cNvSpPr txBox="1"/>
          <p:nvPr/>
        </p:nvSpPr>
        <p:spPr>
          <a:xfrm>
            <a:off x="7531995" y="1674674"/>
            <a:ext cx="3788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E4F539-A309-8B57-9B5D-054FF96E14C5}"/>
              </a:ext>
            </a:extLst>
          </p:cNvPr>
          <p:cNvSpPr txBox="1"/>
          <p:nvPr/>
        </p:nvSpPr>
        <p:spPr>
          <a:xfrm>
            <a:off x="2570631" y="321932"/>
            <a:ext cx="6102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pic>
        <p:nvPicPr>
          <p:cNvPr id="4" name="圖片 3" descr="一張含有 文字, 軟體, 字型, 網頁 的圖片&#10;&#10;自動產生的描述">
            <a:extLst>
              <a:ext uri="{FF2B5EF4-FFF2-40B4-BE49-F238E27FC236}">
                <a16:creationId xmlns:a16="http://schemas.microsoft.com/office/drawing/2014/main" id="{EDC3C23C-C2E0-2D71-2D44-AC41F47F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69" y="525518"/>
            <a:ext cx="9953296" cy="62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69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5E333A7-95D7-32C8-CDF8-44354F771883}"/>
              </a:ext>
            </a:extLst>
          </p:cNvPr>
          <p:cNvSpPr txBox="1"/>
          <p:nvPr/>
        </p:nvSpPr>
        <p:spPr>
          <a:xfrm>
            <a:off x="7531995" y="1674674"/>
            <a:ext cx="3788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E4F539-A309-8B57-9B5D-054FF96E14C5}"/>
              </a:ext>
            </a:extLst>
          </p:cNvPr>
          <p:cNvSpPr txBox="1"/>
          <p:nvPr/>
        </p:nvSpPr>
        <p:spPr>
          <a:xfrm>
            <a:off x="2901134" y="91378"/>
            <a:ext cx="6102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C892D59-55F4-704A-AB73-DC16EDDBDADB}"/>
              </a:ext>
            </a:extLst>
          </p:cNvPr>
          <p:cNvSpPr txBox="1"/>
          <p:nvPr/>
        </p:nvSpPr>
        <p:spPr>
          <a:xfrm>
            <a:off x="4927691" y="323004"/>
            <a:ext cx="5208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刪除帳號</a:t>
            </a:r>
          </a:p>
        </p:txBody>
      </p:sp>
      <p:pic>
        <p:nvPicPr>
          <p:cNvPr id="4" name="圖片 3" descr="一張含有 軟體, 文字, 多媒體軟體, 繪圖軟體 的圖片&#10;&#10;自動產生的描述">
            <a:extLst>
              <a:ext uri="{FF2B5EF4-FFF2-40B4-BE49-F238E27FC236}">
                <a16:creationId xmlns:a16="http://schemas.microsoft.com/office/drawing/2014/main" id="{D2F9564B-FD84-4379-5143-EFDDE6312F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6" t="5937" r="13068" b="25752"/>
          <a:stretch/>
        </p:blipFill>
        <p:spPr>
          <a:xfrm>
            <a:off x="1671876" y="1016295"/>
            <a:ext cx="8523889" cy="57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34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5E333A7-95D7-32C8-CDF8-44354F771883}"/>
              </a:ext>
            </a:extLst>
          </p:cNvPr>
          <p:cNvSpPr txBox="1"/>
          <p:nvPr/>
        </p:nvSpPr>
        <p:spPr>
          <a:xfrm>
            <a:off x="7531995" y="1674674"/>
            <a:ext cx="3788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E4F539-A309-8B57-9B5D-054FF96E14C5}"/>
              </a:ext>
            </a:extLst>
          </p:cNvPr>
          <p:cNvSpPr txBox="1"/>
          <p:nvPr/>
        </p:nvSpPr>
        <p:spPr>
          <a:xfrm>
            <a:off x="2570631" y="321932"/>
            <a:ext cx="6102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pic>
        <p:nvPicPr>
          <p:cNvPr id="3" name="圖片 2" descr="一張含有 文字, 軟體, 網頁, 字型 的圖片&#10;&#10;自動產生的描述">
            <a:extLst>
              <a:ext uri="{FF2B5EF4-FFF2-40B4-BE49-F238E27FC236}">
                <a16:creationId xmlns:a16="http://schemas.microsoft.com/office/drawing/2014/main" id="{EF6A2E02-EAD1-EE7D-17C5-957345E94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" y="220060"/>
            <a:ext cx="10268607" cy="641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644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5E333A7-95D7-32C8-CDF8-44354F771883}"/>
              </a:ext>
            </a:extLst>
          </p:cNvPr>
          <p:cNvSpPr txBox="1"/>
          <p:nvPr/>
        </p:nvSpPr>
        <p:spPr>
          <a:xfrm>
            <a:off x="7531995" y="1674674"/>
            <a:ext cx="3788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E4F539-A309-8B57-9B5D-054FF96E14C5}"/>
              </a:ext>
            </a:extLst>
          </p:cNvPr>
          <p:cNvSpPr txBox="1"/>
          <p:nvPr/>
        </p:nvSpPr>
        <p:spPr>
          <a:xfrm>
            <a:off x="7311604" y="1472516"/>
            <a:ext cx="48803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登入帳號密碼正確後，跳到單張照片上傳區的頁面。</a:t>
            </a:r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zh-TW" altLang="en-US" sz="2400" dirty="0"/>
          </a:p>
        </p:txBody>
      </p:sp>
      <p:pic>
        <p:nvPicPr>
          <p:cNvPr id="4" name="圖片 3" descr="一張含有 軟體, 文字, 多媒體軟體, 繪圖軟體 的圖片&#10;&#10;自動產生的描述">
            <a:extLst>
              <a:ext uri="{FF2B5EF4-FFF2-40B4-BE49-F238E27FC236}">
                <a16:creationId xmlns:a16="http://schemas.microsoft.com/office/drawing/2014/main" id="{77CA2C0C-36BF-8F0A-6FE7-5BC640914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8" t="4327" r="15935" b="3683"/>
          <a:stretch/>
        </p:blipFill>
        <p:spPr>
          <a:xfrm>
            <a:off x="168165" y="149772"/>
            <a:ext cx="6967137" cy="6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71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5E333A7-95D7-32C8-CDF8-44354F771883}"/>
              </a:ext>
            </a:extLst>
          </p:cNvPr>
          <p:cNvSpPr txBox="1"/>
          <p:nvPr/>
        </p:nvSpPr>
        <p:spPr>
          <a:xfrm>
            <a:off x="7531995" y="1674674"/>
            <a:ext cx="3788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pic>
        <p:nvPicPr>
          <p:cNvPr id="3" name="圖片 2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FECA69B2-194E-09BB-62E0-DF7E98F8A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" y="657919"/>
            <a:ext cx="9571711" cy="598232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569DBFE-729C-CE89-596F-3DAA8756136D}"/>
              </a:ext>
            </a:extLst>
          </p:cNvPr>
          <p:cNvSpPr txBox="1"/>
          <p:nvPr/>
        </p:nvSpPr>
        <p:spPr>
          <a:xfrm>
            <a:off x="966191" y="104706"/>
            <a:ext cx="11006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左上方是一個可以連續點擊的圖片按鈕，中間圖片點擊可上傳單張照片</a:t>
            </a:r>
            <a:endParaRPr kumimoji="1" lang="en-US" altLang="zh-TW" sz="2400" dirty="0"/>
          </a:p>
          <a:p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97088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5E333A7-95D7-32C8-CDF8-44354F771883}"/>
              </a:ext>
            </a:extLst>
          </p:cNvPr>
          <p:cNvSpPr txBox="1"/>
          <p:nvPr/>
        </p:nvSpPr>
        <p:spPr>
          <a:xfrm>
            <a:off x="7531995" y="1674674"/>
            <a:ext cx="3788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pic>
        <p:nvPicPr>
          <p:cNvPr id="4" name="圖片 3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2B06B624-D59E-9ABF-C5C6-E012478A1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06" y="800998"/>
            <a:ext cx="9379187" cy="586199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3BA48F4-BCE4-020D-E092-485167533EAC}"/>
              </a:ext>
            </a:extLst>
          </p:cNvPr>
          <p:cNvSpPr txBox="1"/>
          <p:nvPr/>
        </p:nvSpPr>
        <p:spPr>
          <a:xfrm>
            <a:off x="1577013" y="195010"/>
            <a:ext cx="9208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點擊後，下方會跳出一個匡格和三個按鈕，點下去會跳到不同頁面</a:t>
            </a:r>
          </a:p>
        </p:txBody>
      </p:sp>
    </p:spTree>
    <p:extLst>
      <p:ext uri="{BB962C8B-B14F-4D97-AF65-F5344CB8AC3E}">
        <p14:creationId xmlns:p14="http://schemas.microsoft.com/office/powerpoint/2010/main" val="507324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5E333A7-95D7-32C8-CDF8-44354F771883}"/>
              </a:ext>
            </a:extLst>
          </p:cNvPr>
          <p:cNvSpPr txBox="1"/>
          <p:nvPr/>
        </p:nvSpPr>
        <p:spPr>
          <a:xfrm>
            <a:off x="4967215" y="1674674"/>
            <a:ext cx="3788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3BA48F4-BCE4-020D-E092-485167533EAC}"/>
              </a:ext>
            </a:extLst>
          </p:cNvPr>
          <p:cNvSpPr txBox="1"/>
          <p:nvPr/>
        </p:nvSpPr>
        <p:spPr>
          <a:xfrm>
            <a:off x="5736648" y="1166843"/>
            <a:ext cx="92085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這是剛剛那個左邊圖片按鈕的程式碼，</a:t>
            </a:r>
            <a:endParaRPr kumimoji="1" lang="en-US" altLang="zh-TW" sz="2400" dirty="0"/>
          </a:p>
          <a:p>
            <a:r>
              <a:rPr kumimoji="1" lang="zh-TW" altLang="en-US" sz="2400" dirty="0"/>
              <a:t>和下方的三個按鈕分別對應不同的路由。</a:t>
            </a:r>
            <a:endParaRPr kumimoji="1" lang="en-US" altLang="zh-TW" sz="2400" dirty="0"/>
          </a:p>
          <a:p>
            <a:endParaRPr kumimoji="1" lang="en-US" altLang="zh-TW" sz="2400" dirty="0"/>
          </a:p>
          <a:p>
            <a:r>
              <a:rPr kumimoji="1" lang="zh-TW" altLang="en-US" sz="2400" dirty="0"/>
              <a:t>如果點擊單張照片上傳區就是刷新網頁。</a:t>
            </a:r>
            <a:endParaRPr kumimoji="1" lang="en-US" altLang="zh-TW" sz="2400" dirty="0"/>
          </a:p>
          <a:p>
            <a:r>
              <a:rPr kumimoji="1" lang="zh-TW" altLang="en-US" sz="2400" dirty="0"/>
              <a:t>點擊多張照片上傳區就會傳到多張照片上</a:t>
            </a:r>
            <a:endParaRPr kumimoji="1" lang="en-US" altLang="zh-TW" sz="2400" dirty="0"/>
          </a:p>
          <a:p>
            <a:r>
              <a:rPr kumimoji="1" lang="zh-TW" altLang="en-US" sz="2400" dirty="0"/>
              <a:t>傳區的頁面。</a:t>
            </a:r>
            <a:endParaRPr kumimoji="1" lang="en-US" altLang="zh-TW" sz="2400" dirty="0"/>
          </a:p>
          <a:p>
            <a:r>
              <a:rPr kumimoji="1" lang="zh-TW" altLang="en-US" sz="2400" dirty="0"/>
              <a:t>點擊都出就會回到帳號密碼登入頁面。</a:t>
            </a:r>
          </a:p>
        </p:txBody>
      </p:sp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5629FED8-BF74-7060-3684-586E552DA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20" t="10559" r="32521" b="2660"/>
          <a:stretch/>
        </p:blipFill>
        <p:spPr>
          <a:xfrm>
            <a:off x="167267" y="128102"/>
            <a:ext cx="4799947" cy="64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33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5E333A7-95D7-32C8-CDF8-44354F771883}"/>
              </a:ext>
            </a:extLst>
          </p:cNvPr>
          <p:cNvSpPr txBox="1"/>
          <p:nvPr/>
        </p:nvSpPr>
        <p:spPr>
          <a:xfrm>
            <a:off x="4967215" y="1674674"/>
            <a:ext cx="3788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3BA48F4-BCE4-020D-E092-485167533EAC}"/>
              </a:ext>
            </a:extLst>
          </p:cNvPr>
          <p:cNvSpPr txBox="1"/>
          <p:nvPr/>
        </p:nvSpPr>
        <p:spPr>
          <a:xfrm>
            <a:off x="5736648" y="1166843"/>
            <a:ext cx="61988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上傳完照片後，中間上傳照片的圖案會隱藏，</a:t>
            </a:r>
            <a:endParaRPr kumimoji="1" lang="en-US" altLang="zh-TW" sz="2400" dirty="0"/>
          </a:p>
          <a:p>
            <a:r>
              <a:rPr kumimoji="1" lang="zh-TW" altLang="en-US" sz="2400" dirty="0"/>
              <a:t>而剛上傳完的照片和他的</a:t>
            </a:r>
            <a:r>
              <a:rPr kumimoji="1" lang="en-US" altLang="zh-TW" sz="2400" dirty="0"/>
              <a:t>ID</a:t>
            </a:r>
            <a:r>
              <a:rPr kumimoji="1" lang="zh-TW" altLang="en-US" sz="2400" dirty="0"/>
              <a:t>會顯示在頁面左側，頁面右側會出現重新上傳按鈕，和開始判讀並產生報告按鈕。</a:t>
            </a:r>
            <a:endParaRPr kumimoji="1" lang="en-US" altLang="zh-TW" sz="2400" dirty="0"/>
          </a:p>
          <a:p>
            <a:endParaRPr kumimoji="1" lang="en-US" altLang="zh-TW" sz="2400" dirty="0"/>
          </a:p>
          <a:p>
            <a:r>
              <a:rPr kumimoji="1" lang="zh-TW" altLang="en-US" sz="2400" dirty="0"/>
              <a:t>如果點擊重新上傳按鈕，會回到單張照片上傳區最原本的網頁。</a:t>
            </a:r>
            <a:endParaRPr kumimoji="1" lang="en-US" altLang="zh-TW" sz="2400" dirty="0"/>
          </a:p>
          <a:p>
            <a:endParaRPr kumimoji="1" lang="en-US" altLang="zh-TW" sz="2400" dirty="0"/>
          </a:p>
          <a:p>
            <a:r>
              <a:rPr kumimoji="1" lang="zh-TW" altLang="en-US" sz="2400" dirty="0"/>
              <a:t>如果點擊開始判讀並產生報告按鈕，就會覆蓋一個頁面。</a:t>
            </a:r>
            <a:endParaRPr kumimoji="1" lang="en-US" altLang="zh-TW" sz="2400" dirty="0"/>
          </a:p>
        </p:txBody>
      </p:sp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CE68489A-847E-356B-86C2-DB670CA56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0" t="7805" r="27642"/>
          <a:stretch/>
        </p:blipFill>
        <p:spPr>
          <a:xfrm>
            <a:off x="256478" y="190512"/>
            <a:ext cx="5174166" cy="657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49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5E333A7-95D7-32C8-CDF8-44354F771883}"/>
              </a:ext>
            </a:extLst>
          </p:cNvPr>
          <p:cNvSpPr txBox="1"/>
          <p:nvPr/>
        </p:nvSpPr>
        <p:spPr>
          <a:xfrm>
            <a:off x="4967215" y="1674674"/>
            <a:ext cx="3788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pic>
        <p:nvPicPr>
          <p:cNvPr id="3" name="圖片 2" descr="一張含有 螢幕擷取畫面, 文字, 軟體, 多媒體軟體 的圖片&#10;&#10;自動產生的描述">
            <a:extLst>
              <a:ext uri="{FF2B5EF4-FFF2-40B4-BE49-F238E27FC236}">
                <a16:creationId xmlns:a16="http://schemas.microsoft.com/office/drawing/2014/main" id="{9D0AB770-490F-1552-A7EF-DCA498EF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4" y="156013"/>
            <a:ext cx="10699531" cy="654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31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5E333A7-95D7-32C8-CDF8-44354F771883}"/>
              </a:ext>
            </a:extLst>
          </p:cNvPr>
          <p:cNvSpPr txBox="1"/>
          <p:nvPr/>
        </p:nvSpPr>
        <p:spPr>
          <a:xfrm>
            <a:off x="4967215" y="1674674"/>
            <a:ext cx="3788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pic>
        <p:nvPicPr>
          <p:cNvPr id="4" name="圖片 3" descr="一張含有 螢幕擷取畫面, 文字, 軟體, 多媒體軟體 的圖片&#10;&#10;自動產生的描述">
            <a:extLst>
              <a:ext uri="{FF2B5EF4-FFF2-40B4-BE49-F238E27FC236}">
                <a16:creationId xmlns:a16="http://schemas.microsoft.com/office/drawing/2014/main" id="{7CAD2374-A0B0-0E35-A0A1-75FAA65BF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6" r="9041"/>
          <a:stretch/>
        </p:blipFill>
        <p:spPr>
          <a:xfrm>
            <a:off x="121946" y="168165"/>
            <a:ext cx="6615185" cy="66322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517FA7F-E752-1E07-49C2-28E38E69F8AD}"/>
              </a:ext>
            </a:extLst>
          </p:cNvPr>
          <p:cNvSpPr txBox="1"/>
          <p:nvPr/>
        </p:nvSpPr>
        <p:spPr>
          <a:xfrm>
            <a:off x="6926317" y="988166"/>
            <a:ext cx="5143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覆蓋一個頁面，一樣在頁面左側顯示剛剛上傳的照片和他的ＩＤ。</a:t>
            </a:r>
            <a:endParaRPr kumimoji="1" lang="en-US" altLang="zh-TW" sz="2400" dirty="0"/>
          </a:p>
          <a:p>
            <a:endParaRPr kumimoji="1" lang="en-US" altLang="zh-TW" sz="2400" dirty="0"/>
          </a:p>
          <a:p>
            <a:r>
              <a:rPr kumimoji="1" lang="zh-TW" altLang="en-US" sz="2400" dirty="0"/>
              <a:t>右側顯示這張圖片的病變分級，模型準確率和損失值。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534083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0E02820-26D5-08A9-01CD-7A3E49AD80C7}"/>
              </a:ext>
            </a:extLst>
          </p:cNvPr>
          <p:cNvSpPr/>
          <p:nvPr/>
        </p:nvSpPr>
        <p:spPr>
          <a:xfrm>
            <a:off x="0" y="0"/>
            <a:ext cx="12192000" cy="8312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/>
              <a:t>請輸入帳號密碼登入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7E09C5C-F46F-EFA7-1DA6-23C8392E145B}"/>
              </a:ext>
            </a:extLst>
          </p:cNvPr>
          <p:cNvSpPr txBox="1"/>
          <p:nvPr/>
        </p:nvSpPr>
        <p:spPr>
          <a:xfrm>
            <a:off x="4072271" y="1967023"/>
            <a:ext cx="28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帳號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E58334E-EB4D-3AEE-E013-FA77471BA820}"/>
              </a:ext>
            </a:extLst>
          </p:cNvPr>
          <p:cNvSpPr txBox="1"/>
          <p:nvPr/>
        </p:nvSpPr>
        <p:spPr>
          <a:xfrm>
            <a:off x="4072271" y="2853069"/>
            <a:ext cx="28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密碼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D9F2B4CD-5504-EE98-DEF8-C9F5C7A44E22}"/>
              </a:ext>
            </a:extLst>
          </p:cNvPr>
          <p:cNvSpPr/>
          <p:nvPr/>
        </p:nvSpPr>
        <p:spPr>
          <a:xfrm>
            <a:off x="4097079" y="2427766"/>
            <a:ext cx="3069265" cy="3721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425B71B5-EC91-CF0B-DBB8-6E93D09FB1E7}"/>
              </a:ext>
            </a:extLst>
          </p:cNvPr>
          <p:cNvSpPr/>
          <p:nvPr/>
        </p:nvSpPr>
        <p:spPr>
          <a:xfrm>
            <a:off x="4097079" y="3293283"/>
            <a:ext cx="3069265" cy="3721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7E4E982B-9C26-694E-0FF4-8C2B711D3D64}"/>
              </a:ext>
            </a:extLst>
          </p:cNvPr>
          <p:cNvSpPr/>
          <p:nvPr/>
        </p:nvSpPr>
        <p:spPr>
          <a:xfrm>
            <a:off x="4097078" y="3872025"/>
            <a:ext cx="751369" cy="3721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送出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753D1509-B921-F8DE-7B4F-10528890A484}"/>
              </a:ext>
            </a:extLst>
          </p:cNvPr>
          <p:cNvSpPr/>
          <p:nvPr/>
        </p:nvSpPr>
        <p:spPr>
          <a:xfrm>
            <a:off x="4097078" y="4396399"/>
            <a:ext cx="1548810" cy="3721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註冊新帳號</a:t>
            </a: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98DB6756-2E64-B2E8-B90B-C1B2D5AF65B8}"/>
              </a:ext>
            </a:extLst>
          </p:cNvPr>
          <p:cNvSpPr/>
          <p:nvPr/>
        </p:nvSpPr>
        <p:spPr>
          <a:xfrm>
            <a:off x="4097078" y="4897572"/>
            <a:ext cx="1548810" cy="3721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忘記密碼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A67FB091-F638-637B-47AC-5B7CF48017AD}"/>
              </a:ext>
            </a:extLst>
          </p:cNvPr>
          <p:cNvSpPr/>
          <p:nvPr/>
        </p:nvSpPr>
        <p:spPr>
          <a:xfrm>
            <a:off x="4097078" y="5398745"/>
            <a:ext cx="1548810" cy="3721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刪除帳號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03FA414-3D81-21BE-8A9E-2061D0D29675}"/>
              </a:ext>
            </a:extLst>
          </p:cNvPr>
          <p:cNvSpPr txBox="1"/>
          <p:nvPr/>
        </p:nvSpPr>
        <p:spPr>
          <a:xfrm>
            <a:off x="9626011" y="6402226"/>
            <a:ext cx="28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糖尿病視網膜病變系統</a:t>
            </a:r>
          </a:p>
        </p:txBody>
      </p:sp>
    </p:spTree>
    <p:extLst>
      <p:ext uri="{BB962C8B-B14F-4D97-AF65-F5344CB8AC3E}">
        <p14:creationId xmlns:p14="http://schemas.microsoft.com/office/powerpoint/2010/main" val="783119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5E333A7-95D7-32C8-CDF8-44354F771883}"/>
              </a:ext>
            </a:extLst>
          </p:cNvPr>
          <p:cNvSpPr txBox="1"/>
          <p:nvPr/>
        </p:nvSpPr>
        <p:spPr>
          <a:xfrm>
            <a:off x="4967215" y="1674674"/>
            <a:ext cx="3788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32C75EC-0163-F7F1-BA00-064D25074BE1}"/>
              </a:ext>
            </a:extLst>
          </p:cNvPr>
          <p:cNvSpPr txBox="1"/>
          <p:nvPr/>
        </p:nvSpPr>
        <p:spPr>
          <a:xfrm>
            <a:off x="6695090" y="1072056"/>
            <a:ext cx="51815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0" dirty="0">
                <a:effectLst/>
                <a:latin typeface="Menlo" panose="020B0609030804020204" pitchFamily="49" charset="0"/>
              </a:rPr>
              <a:t>使用</a:t>
            </a:r>
            <a:r>
              <a:rPr lang="en" altLang="zh-TW" sz="2400" b="0" dirty="0">
                <a:effectLst/>
                <a:latin typeface="Menlo" panose="020B0609030804020204" pitchFamily="49" charset="0"/>
              </a:rPr>
              <a:t>fetch</a:t>
            </a:r>
            <a:r>
              <a:rPr lang="zh-TW" altLang="en-US" sz="2400" b="0" dirty="0">
                <a:effectLst/>
                <a:latin typeface="Menlo" panose="020B0609030804020204" pitchFamily="49" charset="0"/>
              </a:rPr>
              <a:t>函數發送一個請求</a:t>
            </a:r>
            <a:r>
              <a:rPr lang="en-US" altLang="zh-TW" sz="2400" b="0" dirty="0">
                <a:effectLst/>
                <a:latin typeface="Menlo" panose="020B0609030804020204" pitchFamily="49" charset="0"/>
              </a:rPr>
              <a:t>POST</a:t>
            </a:r>
            <a:r>
              <a:rPr lang="zh-TW" altLang="en-US" sz="2400" b="0" dirty="0">
                <a:effectLst/>
                <a:latin typeface="Menlo" panose="020B0609030804020204" pitchFamily="49" charset="0"/>
              </a:rPr>
              <a:t>，和將圖片發送到後端，程式等待伺服器回應，當伺服器回傳結果時，他會將預測的病變分級取出，並顯示在網頁上。</a:t>
            </a:r>
          </a:p>
          <a:p>
            <a:endParaRPr kumimoji="1" lang="zh-TW" altLang="en-US" dirty="0"/>
          </a:p>
        </p:txBody>
      </p:sp>
      <p:pic>
        <p:nvPicPr>
          <p:cNvPr id="8" name="圖片 7" descr="一張含有 軟體, 多媒體軟體, 文字, 繪圖軟體 的圖片&#10;&#10;自動產生的描述">
            <a:extLst>
              <a:ext uri="{FF2B5EF4-FFF2-40B4-BE49-F238E27FC236}">
                <a16:creationId xmlns:a16="http://schemas.microsoft.com/office/drawing/2014/main" id="{8415FE0D-E396-983C-B28E-F8B4FC13BC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15" t="9952" r="27236" b="7613"/>
          <a:stretch/>
        </p:blipFill>
        <p:spPr>
          <a:xfrm>
            <a:off x="315311" y="282733"/>
            <a:ext cx="5780689" cy="638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317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5E333A7-95D7-32C8-CDF8-44354F771883}"/>
              </a:ext>
            </a:extLst>
          </p:cNvPr>
          <p:cNvSpPr txBox="1"/>
          <p:nvPr/>
        </p:nvSpPr>
        <p:spPr>
          <a:xfrm>
            <a:off x="4967215" y="1674674"/>
            <a:ext cx="3788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zh-TW" sz="2400" dirty="0"/>
            </a:br>
            <a:endParaRPr kumimoji="1" lang="zh-TW" altLang="en-US" sz="2400" dirty="0"/>
          </a:p>
        </p:txBody>
      </p:sp>
      <p:pic>
        <p:nvPicPr>
          <p:cNvPr id="3" name="圖片 2" descr="一張含有 螢幕擷取畫面, 文字, 軟體, 多媒體軟體 的圖片&#10;&#10;自動產生的描述">
            <a:extLst>
              <a:ext uri="{FF2B5EF4-FFF2-40B4-BE49-F238E27FC236}">
                <a16:creationId xmlns:a16="http://schemas.microsoft.com/office/drawing/2014/main" id="{74D13C71-8289-5485-2A92-22DFAF244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3" y="200353"/>
            <a:ext cx="10331669" cy="645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5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7E09C5C-F46F-EFA7-1DA6-23C8392E145B}"/>
              </a:ext>
            </a:extLst>
          </p:cNvPr>
          <p:cNvSpPr txBox="1"/>
          <p:nvPr/>
        </p:nvSpPr>
        <p:spPr>
          <a:xfrm>
            <a:off x="3358117" y="2568194"/>
            <a:ext cx="5475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登入失敗，帳號或密碼錯誤</a:t>
            </a:r>
            <a:r>
              <a:rPr lang="en-US" altLang="zh-TW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!!!!!</a:t>
            </a:r>
            <a:endParaRPr kumimoji="1" lang="zh-TW" altLang="en-US" sz="2800" dirty="0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D9F2B4CD-5504-EE98-DEF8-C9F5C7A44E22}"/>
              </a:ext>
            </a:extLst>
          </p:cNvPr>
          <p:cNvSpPr/>
          <p:nvPr/>
        </p:nvSpPr>
        <p:spPr>
          <a:xfrm>
            <a:off x="3994212" y="3425412"/>
            <a:ext cx="3610919" cy="5232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請點擊並重新回到登入頁面</a:t>
            </a:r>
          </a:p>
        </p:txBody>
      </p:sp>
    </p:spTree>
    <p:extLst>
      <p:ext uri="{BB962C8B-B14F-4D97-AF65-F5344CB8AC3E}">
        <p14:creationId xmlns:p14="http://schemas.microsoft.com/office/powerpoint/2010/main" val="3676889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0E02820-26D5-08A9-01CD-7A3E49AD80C7}"/>
              </a:ext>
            </a:extLst>
          </p:cNvPr>
          <p:cNvSpPr/>
          <p:nvPr/>
        </p:nvSpPr>
        <p:spPr>
          <a:xfrm>
            <a:off x="0" y="0"/>
            <a:ext cx="12192000" cy="8312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/>
              <a:t>註冊新帳號</a:t>
            </a:r>
          </a:p>
        </p:txBody>
      </p:sp>
      <p:pic>
        <p:nvPicPr>
          <p:cNvPr id="25" name="圖片 24" descr="一張含有 黑色, 黑暗 的圖片&#10;&#10;自動產生的描述">
            <a:extLst>
              <a:ext uri="{FF2B5EF4-FFF2-40B4-BE49-F238E27FC236}">
                <a16:creationId xmlns:a16="http://schemas.microsoft.com/office/drawing/2014/main" id="{C1EFF5C0-CE58-6B89-0B27-E2EFD44E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288636"/>
            <a:ext cx="317500" cy="254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7E09C5C-F46F-EFA7-1DA6-23C8392E145B}"/>
              </a:ext>
            </a:extLst>
          </p:cNvPr>
          <p:cNvSpPr txBox="1"/>
          <p:nvPr/>
        </p:nvSpPr>
        <p:spPr>
          <a:xfrm>
            <a:off x="4072271" y="1967023"/>
            <a:ext cx="28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請輸入新帳號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E58334E-EB4D-3AEE-E013-FA77471BA820}"/>
              </a:ext>
            </a:extLst>
          </p:cNvPr>
          <p:cNvSpPr txBox="1"/>
          <p:nvPr/>
        </p:nvSpPr>
        <p:spPr>
          <a:xfrm>
            <a:off x="4072271" y="2853069"/>
            <a:ext cx="28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請輸入新密碼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D9F2B4CD-5504-EE98-DEF8-C9F5C7A44E22}"/>
              </a:ext>
            </a:extLst>
          </p:cNvPr>
          <p:cNvSpPr/>
          <p:nvPr/>
        </p:nvSpPr>
        <p:spPr>
          <a:xfrm>
            <a:off x="4097079" y="2427766"/>
            <a:ext cx="3069265" cy="3721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425B71B5-EC91-CF0B-DBB8-6E93D09FB1E7}"/>
              </a:ext>
            </a:extLst>
          </p:cNvPr>
          <p:cNvSpPr/>
          <p:nvPr/>
        </p:nvSpPr>
        <p:spPr>
          <a:xfrm>
            <a:off x="4097079" y="3293283"/>
            <a:ext cx="3069265" cy="3721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7E4E982B-9C26-694E-0FF4-8C2B711D3D64}"/>
              </a:ext>
            </a:extLst>
          </p:cNvPr>
          <p:cNvSpPr/>
          <p:nvPr/>
        </p:nvSpPr>
        <p:spPr>
          <a:xfrm>
            <a:off x="4072271" y="4711997"/>
            <a:ext cx="751369" cy="3721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送出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03FA414-3D81-21BE-8A9E-2061D0D29675}"/>
              </a:ext>
            </a:extLst>
          </p:cNvPr>
          <p:cNvSpPr txBox="1"/>
          <p:nvPr/>
        </p:nvSpPr>
        <p:spPr>
          <a:xfrm>
            <a:off x="9626011" y="6402226"/>
            <a:ext cx="28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糖尿病視網膜病變系統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DCAEAF-0540-566C-5834-C1713E352179}"/>
              </a:ext>
            </a:extLst>
          </p:cNvPr>
          <p:cNvSpPr txBox="1"/>
          <p:nvPr/>
        </p:nvSpPr>
        <p:spPr>
          <a:xfrm>
            <a:off x="4072270" y="3715778"/>
            <a:ext cx="415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請輸入你喜歡的動物（忘記密碼驗證）</a:t>
            </a:r>
            <a:endParaRPr kumimoji="1" lang="en-US" altLang="zh-TW" dirty="0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EDC66977-2FA3-C56E-80B5-C228C1EC38ED}"/>
              </a:ext>
            </a:extLst>
          </p:cNvPr>
          <p:cNvSpPr/>
          <p:nvPr/>
        </p:nvSpPr>
        <p:spPr>
          <a:xfrm>
            <a:off x="4072270" y="4180063"/>
            <a:ext cx="3069265" cy="3721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831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7E09C5C-F46F-EFA7-1DA6-23C8392E145B}"/>
              </a:ext>
            </a:extLst>
          </p:cNvPr>
          <p:cNvSpPr txBox="1"/>
          <p:nvPr/>
        </p:nvSpPr>
        <p:spPr>
          <a:xfrm>
            <a:off x="3994212" y="2681997"/>
            <a:ext cx="5475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請填寫所有的欄位</a:t>
            </a:r>
            <a:r>
              <a:rPr lang="en-US" altLang="zh-TW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!!!!!</a:t>
            </a:r>
            <a:endParaRPr kumimoji="1" lang="zh-TW" altLang="en-US" sz="2800" dirty="0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D9F2B4CD-5504-EE98-DEF8-C9F5C7A44E22}"/>
              </a:ext>
            </a:extLst>
          </p:cNvPr>
          <p:cNvSpPr/>
          <p:nvPr/>
        </p:nvSpPr>
        <p:spPr>
          <a:xfrm>
            <a:off x="3994212" y="3425412"/>
            <a:ext cx="3610919" cy="5232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請點擊並重新回到登入頁面</a:t>
            </a: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A4FC33A9-A6A3-40B7-6050-8A2A0D0657FA}"/>
              </a:ext>
            </a:extLst>
          </p:cNvPr>
          <p:cNvSpPr/>
          <p:nvPr/>
        </p:nvSpPr>
        <p:spPr>
          <a:xfrm>
            <a:off x="3994212" y="4168827"/>
            <a:ext cx="3610919" cy="5232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請點擊並重新回到註冊帳號頁面</a:t>
            </a:r>
          </a:p>
        </p:txBody>
      </p:sp>
    </p:spTree>
    <p:extLst>
      <p:ext uri="{BB962C8B-B14F-4D97-AF65-F5344CB8AC3E}">
        <p14:creationId xmlns:p14="http://schemas.microsoft.com/office/powerpoint/2010/main" val="379973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7E09C5C-F46F-EFA7-1DA6-23C8392E145B}"/>
              </a:ext>
            </a:extLst>
          </p:cNvPr>
          <p:cNvSpPr txBox="1"/>
          <p:nvPr/>
        </p:nvSpPr>
        <p:spPr>
          <a:xfrm>
            <a:off x="3709732" y="2681997"/>
            <a:ext cx="5475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帳號已經存在，換一個</a:t>
            </a:r>
            <a:r>
              <a:rPr lang="en-US" altLang="zh-TW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!!!!!</a:t>
            </a:r>
            <a:endParaRPr kumimoji="1" lang="zh-TW" altLang="en-US" sz="2800" dirty="0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D9F2B4CD-5504-EE98-DEF8-C9F5C7A44E22}"/>
              </a:ext>
            </a:extLst>
          </p:cNvPr>
          <p:cNvSpPr/>
          <p:nvPr/>
        </p:nvSpPr>
        <p:spPr>
          <a:xfrm>
            <a:off x="3994212" y="3425412"/>
            <a:ext cx="3610919" cy="5232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請點擊並重新回到登入頁面</a:t>
            </a: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A4FC33A9-A6A3-40B7-6050-8A2A0D0657FA}"/>
              </a:ext>
            </a:extLst>
          </p:cNvPr>
          <p:cNvSpPr/>
          <p:nvPr/>
        </p:nvSpPr>
        <p:spPr>
          <a:xfrm>
            <a:off x="3994212" y="4168827"/>
            <a:ext cx="3610919" cy="5232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請點擊並重新回到註冊帳號頁面</a:t>
            </a:r>
          </a:p>
        </p:txBody>
      </p:sp>
    </p:spTree>
    <p:extLst>
      <p:ext uri="{BB962C8B-B14F-4D97-AF65-F5344CB8AC3E}">
        <p14:creationId xmlns:p14="http://schemas.microsoft.com/office/powerpoint/2010/main" val="3605269507"/>
      </p:ext>
    </p:extLst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{F78D1E82-2034-0E4D-A9DC-08CC028CB8E6}tf10001120</Template>
  <TotalTime>1684</TotalTime>
  <Words>1162</Words>
  <Application>Microsoft Macintosh PowerPoint</Application>
  <PresentationFormat>寬螢幕</PresentationFormat>
  <Paragraphs>186</Paragraphs>
  <Slides>51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0" baseType="lpstr">
      <vt:lpstr>-webkit-standard</vt:lpstr>
      <vt:lpstr>微軟正黑體</vt:lpstr>
      <vt:lpstr>微軟正黑體</vt:lpstr>
      <vt:lpstr>Arial,Sans-Serif</vt:lpstr>
      <vt:lpstr>Arial</vt:lpstr>
      <vt:lpstr>Calibri</vt:lpstr>
      <vt:lpstr>Gill Sans MT</vt:lpstr>
      <vt:lpstr>Menlo</vt:lpstr>
      <vt:lpstr>包裹</vt:lpstr>
      <vt:lpstr>PowerPoint 簡報</vt:lpstr>
      <vt:lpstr>目錄</vt:lpstr>
      <vt:lpstr>系統概敘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何　翊(s10350309)</dc:creator>
  <cp:lastModifiedBy>何　翊(s10350309)</cp:lastModifiedBy>
  <cp:revision>122</cp:revision>
  <dcterms:created xsi:type="dcterms:W3CDTF">2023-11-13T10:01:30Z</dcterms:created>
  <dcterms:modified xsi:type="dcterms:W3CDTF">2023-12-29T06:02:59Z</dcterms:modified>
</cp:coreProperties>
</file>